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</p:sldMasterIdLst>
  <p:notesMasterIdLst>
    <p:notesMasterId r:id="rId27"/>
  </p:notesMasterIdLst>
  <p:sldIdLst>
    <p:sldId id="256" r:id="rId2"/>
    <p:sldId id="257" r:id="rId3"/>
    <p:sldId id="340" r:id="rId4"/>
    <p:sldId id="341" r:id="rId5"/>
    <p:sldId id="261" r:id="rId6"/>
    <p:sldId id="265" r:id="rId7"/>
    <p:sldId id="262" r:id="rId8"/>
    <p:sldId id="343" r:id="rId9"/>
    <p:sldId id="344" r:id="rId10"/>
    <p:sldId id="264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0" r:id="rId19"/>
    <p:sldId id="285" r:id="rId20"/>
    <p:sldId id="286" r:id="rId21"/>
    <p:sldId id="347" r:id="rId22"/>
    <p:sldId id="348" r:id="rId23"/>
    <p:sldId id="278" r:id="rId24"/>
    <p:sldId id="342" r:id="rId25"/>
    <p:sldId id="349" r:id="rId26"/>
  </p:sldIdLst>
  <p:sldSz cx="9144000" cy="5143500" type="screen16x9"/>
  <p:notesSz cx="6858000" cy="9144000"/>
  <p:embeddedFontLst>
    <p:embeddedFont>
      <p:font typeface="Kulim Park" panose="020B0604020202020204" charset="0"/>
      <p:regular r:id="rId28"/>
      <p:bold r:id="rId29"/>
      <p:italic r:id="rId30"/>
      <p:boldItalic r:id="rId31"/>
    </p:embeddedFont>
    <p:embeddedFont>
      <p:font typeface="Kulim Park SemiBold" panose="020B0604020202020204" charset="0"/>
      <p:regular r:id="rId32"/>
      <p:bold r:id="rId33"/>
      <p:italic r:id="rId34"/>
      <p:boldItalic r:id="rId35"/>
    </p:embeddedFont>
    <p:embeddedFont>
      <p:font typeface="Manrope" panose="020B0604020202020204" charset="0"/>
      <p:regular r:id="rId36"/>
      <p:bold r:id="rId37"/>
    </p:embeddedFont>
    <p:embeddedFont>
      <p:font typeface="Nunito Light" pitchFamily="2" charset="0"/>
      <p:regular r:id="rId38"/>
      <p:italic r:id="rId39"/>
    </p:embeddedFont>
    <p:embeddedFont>
      <p:font typeface="Source Sans Pro" panose="020B050303040302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E1F311-DDD6-4EFD-8B47-B0A23BD020E7}">
  <a:tblStyle styleId="{29E1F311-DDD6-4EFD-8B47-B0A23BD020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D5D6396-2EC3-4CB0-89AF-C7EB10FC30A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0"/>
  </p:normalViewPr>
  <p:slideViewPr>
    <p:cSldViewPr snapToGrid="0">
      <p:cViewPr varScale="1">
        <p:scale>
          <a:sx n="75" d="100"/>
          <a:sy n="75" d="100"/>
        </p:scale>
        <p:origin x="10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124dc3920de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124dc3920de_0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ead6129809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ead6129809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124dc3920de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124dc3920de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124dc3920de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124dc3920de_0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ead612980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ead612980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24dc3920de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124dc3920de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124dc3920de_0_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124dc3920de_0_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ead6129809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ead6129809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124dc3920de_0_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124dc3920de_0_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>
          <a:extLst>
            <a:ext uri="{FF2B5EF4-FFF2-40B4-BE49-F238E27FC236}">
              <a16:creationId xmlns:a16="http://schemas.microsoft.com/office/drawing/2014/main" id="{0B6BA8E1-9D5F-F8B4-08F5-7E09B3758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ead6129809_0_132:notes">
            <a:extLst>
              <a:ext uri="{FF2B5EF4-FFF2-40B4-BE49-F238E27FC236}">
                <a16:creationId xmlns:a16="http://schemas.microsoft.com/office/drawing/2014/main" id="{4401B461-E092-12B5-4315-5D2FC1603F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ead6129809_0_132:notes">
            <a:extLst>
              <a:ext uri="{FF2B5EF4-FFF2-40B4-BE49-F238E27FC236}">
                <a16:creationId xmlns:a16="http://schemas.microsoft.com/office/drawing/2014/main" id="{E411A3CC-F64B-CB63-3D3D-AF46C37304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23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>
          <a:extLst>
            <a:ext uri="{FF2B5EF4-FFF2-40B4-BE49-F238E27FC236}">
              <a16:creationId xmlns:a16="http://schemas.microsoft.com/office/drawing/2014/main" id="{6E831C3E-387A-DAAE-D1FF-C1B1EAB71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ead6129809_0_132:notes">
            <a:extLst>
              <a:ext uri="{FF2B5EF4-FFF2-40B4-BE49-F238E27FC236}">
                <a16:creationId xmlns:a16="http://schemas.microsoft.com/office/drawing/2014/main" id="{BC6B9744-43AB-169B-FC57-4F53880686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ead6129809_0_132:notes">
            <a:extLst>
              <a:ext uri="{FF2B5EF4-FFF2-40B4-BE49-F238E27FC236}">
                <a16:creationId xmlns:a16="http://schemas.microsoft.com/office/drawing/2014/main" id="{2E4AE0C8-BEEE-BC82-0CFD-00A97DBD5E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635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ead9bfe9e5_0_6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ead9bfe9e5_0_6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ead9bfe9e5_0_6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ead9bfe9e5_0_6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94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>
          <a:extLst>
            <a:ext uri="{FF2B5EF4-FFF2-40B4-BE49-F238E27FC236}">
              <a16:creationId xmlns:a16="http://schemas.microsoft.com/office/drawing/2014/main" id="{6FA82C4A-3D29-187A-3E56-86CFA39AD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ead6129809_0_132:notes">
            <a:extLst>
              <a:ext uri="{FF2B5EF4-FFF2-40B4-BE49-F238E27FC236}">
                <a16:creationId xmlns:a16="http://schemas.microsoft.com/office/drawing/2014/main" id="{34DCFFDE-589F-1DE1-607F-F9C576A705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ead6129809_0_132:notes">
            <a:extLst>
              <a:ext uri="{FF2B5EF4-FFF2-40B4-BE49-F238E27FC236}">
                <a16:creationId xmlns:a16="http://schemas.microsoft.com/office/drawing/2014/main" id="{D56C60F7-9728-3D45-1D76-0A4C03D2DA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072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6705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616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24dc3920d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124dc3920d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ead612980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ead612980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ead6129809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ead6129809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ead612980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ead612980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813319">
            <a:off x="-1616877" y="-342427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-649785" flipH="1">
            <a:off x="6475477" y="-7384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25387" y="2238100"/>
            <a:ext cx="7471673" cy="477180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8823147">
            <a:off x="-2265377" y="2808773"/>
            <a:ext cx="5990392" cy="5613180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536238" y="-142500"/>
            <a:ext cx="4935815" cy="3769836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649785">
            <a:off x="716152" y="44011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244193">
            <a:off x="4086917" y="-777268"/>
            <a:ext cx="7826096" cy="287785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9555807">
            <a:off x="-6119383" y="2297294"/>
            <a:ext cx="7826096" cy="287785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723150" y="1494200"/>
            <a:ext cx="7697700" cy="15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00">
                <a:latin typeface="Kulim Park SemiBold"/>
                <a:ea typeface="Kulim Park SemiBold"/>
                <a:cs typeface="Kulim Park SemiBold"/>
                <a:sym typeface="Kulim Park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962550" y="3100575"/>
            <a:ext cx="5218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32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/>
          <p:nvPr/>
        </p:nvSpPr>
        <p:spPr>
          <a:xfrm rot="-7269862" flipH="1">
            <a:off x="1986429" y="-4605738"/>
            <a:ext cx="7471639" cy="477178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9"/>
          <p:cNvSpPr/>
          <p:nvPr/>
        </p:nvSpPr>
        <p:spPr>
          <a:xfrm rot="-10558870">
            <a:off x="5522782" y="-185325"/>
            <a:ext cx="6402110" cy="5689154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66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9"/>
          <p:cNvSpPr/>
          <p:nvPr/>
        </p:nvSpPr>
        <p:spPr>
          <a:xfrm rot="6189239">
            <a:off x="4325710" y="1085979"/>
            <a:ext cx="7825966" cy="2877809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9"/>
          <p:cNvSpPr/>
          <p:nvPr/>
        </p:nvSpPr>
        <p:spPr>
          <a:xfrm rot="514371">
            <a:off x="-5180633" y="-979678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9"/>
          <p:cNvSpPr/>
          <p:nvPr/>
        </p:nvSpPr>
        <p:spPr>
          <a:xfrm rot="2141143">
            <a:off x="-1290068" y="-2916503"/>
            <a:ext cx="5766686" cy="3682912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9"/>
          <p:cNvSpPr/>
          <p:nvPr/>
        </p:nvSpPr>
        <p:spPr>
          <a:xfrm rot="10800000">
            <a:off x="-126965" y="3402013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9"/>
          <p:cNvSpPr/>
          <p:nvPr/>
        </p:nvSpPr>
        <p:spPr>
          <a:xfrm rot="-7948588">
            <a:off x="-5205140" y="1519073"/>
            <a:ext cx="8200910" cy="3015686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title"/>
          </p:nvPr>
        </p:nvSpPr>
        <p:spPr>
          <a:xfrm>
            <a:off x="2064826" y="3261285"/>
            <a:ext cx="50145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subTitle" idx="1"/>
          </p:nvPr>
        </p:nvSpPr>
        <p:spPr>
          <a:xfrm>
            <a:off x="1378650" y="1348062"/>
            <a:ext cx="6386700" cy="141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5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/>
          <p:nvPr/>
        </p:nvSpPr>
        <p:spPr>
          <a:xfrm rot="-10285629">
            <a:off x="5828449" y="-265777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3"/>
          <p:cNvSpPr/>
          <p:nvPr/>
        </p:nvSpPr>
        <p:spPr>
          <a:xfrm flipH="1">
            <a:off x="7942003" y="100498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3"/>
          <p:cNvSpPr/>
          <p:nvPr/>
        </p:nvSpPr>
        <p:spPr>
          <a:xfrm rot="2839443">
            <a:off x="-308418" y="2442034"/>
            <a:ext cx="6402141" cy="568918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3"/>
          <p:cNvSpPr/>
          <p:nvPr/>
        </p:nvSpPr>
        <p:spPr>
          <a:xfrm rot="9405665">
            <a:off x="-4305365" y="1281181"/>
            <a:ext cx="7310152" cy="6849835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3"/>
          <p:cNvSpPr/>
          <p:nvPr/>
        </p:nvSpPr>
        <p:spPr>
          <a:xfrm rot="-1478505">
            <a:off x="-2334601" y="-1000036"/>
            <a:ext cx="7826136" cy="287787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3"/>
          <p:cNvSpPr/>
          <p:nvPr/>
        </p:nvSpPr>
        <p:spPr>
          <a:xfrm rot="9555841" flipH="1">
            <a:off x="7023452" y="18085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title"/>
          </p:nvPr>
        </p:nvSpPr>
        <p:spPr>
          <a:xfrm>
            <a:off x="897750" y="951837"/>
            <a:ext cx="7348500" cy="153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3"/>
          <p:cNvSpPr txBox="1">
            <a:spLocks noGrp="1"/>
          </p:cNvSpPr>
          <p:nvPr>
            <p:ph type="subTitle" idx="1"/>
          </p:nvPr>
        </p:nvSpPr>
        <p:spPr>
          <a:xfrm>
            <a:off x="1732950" y="2483763"/>
            <a:ext cx="5678100" cy="17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/>
          <p:nvPr/>
        </p:nvSpPr>
        <p:spPr>
          <a:xfrm rot="4102360" flipH="1">
            <a:off x="-2758583" y="4129685"/>
            <a:ext cx="7471578" cy="47717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4"/>
          <p:cNvSpPr/>
          <p:nvPr/>
        </p:nvSpPr>
        <p:spPr>
          <a:xfrm rot="813319">
            <a:off x="-4313552" y="-17370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subTitle" idx="1"/>
          </p:nvPr>
        </p:nvSpPr>
        <p:spPr>
          <a:xfrm>
            <a:off x="723300" y="3021075"/>
            <a:ext cx="3394200" cy="11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title"/>
          </p:nvPr>
        </p:nvSpPr>
        <p:spPr>
          <a:xfrm flipH="1">
            <a:off x="719825" y="986925"/>
            <a:ext cx="2888400" cy="19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4"/>
          <p:cNvSpPr>
            <a:spLocks noGrp="1"/>
          </p:cNvSpPr>
          <p:nvPr>
            <p:ph type="pic" idx="2"/>
          </p:nvPr>
        </p:nvSpPr>
        <p:spPr>
          <a:xfrm>
            <a:off x="4411375" y="-75"/>
            <a:ext cx="47328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/>
          <p:nvPr/>
        </p:nvSpPr>
        <p:spPr>
          <a:xfrm rot="-10285629">
            <a:off x="4140874" y="-201512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5"/>
          <p:cNvSpPr/>
          <p:nvPr/>
        </p:nvSpPr>
        <p:spPr>
          <a:xfrm rot="4102346" flipH="1">
            <a:off x="-2270967" y="3805847"/>
            <a:ext cx="9416338" cy="601377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5"/>
          <p:cNvSpPr/>
          <p:nvPr/>
        </p:nvSpPr>
        <p:spPr>
          <a:xfrm rot="813319">
            <a:off x="-3580677" y="-14257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5"/>
          <p:cNvSpPr/>
          <p:nvPr/>
        </p:nvSpPr>
        <p:spPr>
          <a:xfrm>
            <a:off x="3065327" y="-42009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5"/>
          <p:cNvSpPr txBox="1">
            <a:spLocks noGrp="1"/>
          </p:cNvSpPr>
          <p:nvPr>
            <p:ph type="subTitle" idx="1"/>
          </p:nvPr>
        </p:nvSpPr>
        <p:spPr>
          <a:xfrm>
            <a:off x="723300" y="2291463"/>
            <a:ext cx="3035100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title"/>
          </p:nvPr>
        </p:nvSpPr>
        <p:spPr>
          <a:xfrm flipH="1">
            <a:off x="719825" y="1463638"/>
            <a:ext cx="30351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5"/>
          <p:cNvSpPr/>
          <p:nvPr/>
        </p:nvSpPr>
        <p:spPr>
          <a:xfrm rot="-649760" flipH="1">
            <a:off x="-3395808" y="4514617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8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/>
          <p:nvPr/>
        </p:nvSpPr>
        <p:spPr>
          <a:xfrm rot="-3394465">
            <a:off x="-4398774" y="4211443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"/>
          <p:cNvSpPr/>
          <p:nvPr/>
        </p:nvSpPr>
        <p:spPr>
          <a:xfrm flipH="1">
            <a:off x="-5777841" y="-12434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6"/>
          <p:cNvSpPr/>
          <p:nvPr/>
        </p:nvSpPr>
        <p:spPr>
          <a:xfrm rot="-3952094" flipH="1">
            <a:off x="-4776410" y="665034"/>
            <a:ext cx="7826127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6"/>
          <p:cNvSpPr/>
          <p:nvPr/>
        </p:nvSpPr>
        <p:spPr>
          <a:xfrm rot="649760">
            <a:off x="-4213998" y="535117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6"/>
          <p:cNvSpPr/>
          <p:nvPr/>
        </p:nvSpPr>
        <p:spPr>
          <a:xfrm rot="-813319" flipH="1">
            <a:off x="4527346" y="-3414798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6"/>
          <p:cNvSpPr/>
          <p:nvPr/>
        </p:nvSpPr>
        <p:spPr>
          <a:xfrm rot="10285603" flipH="1">
            <a:off x="4806347" y="336374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6"/>
          <p:cNvSpPr/>
          <p:nvPr/>
        </p:nvSpPr>
        <p:spPr>
          <a:xfrm rot="5626330" flipH="1">
            <a:off x="3918525" y="675664"/>
            <a:ext cx="7826010" cy="287782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body" idx="1"/>
          </p:nvPr>
        </p:nvSpPr>
        <p:spPr>
          <a:xfrm>
            <a:off x="1133900" y="1868725"/>
            <a:ext cx="6223800" cy="23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title"/>
          </p:nvPr>
        </p:nvSpPr>
        <p:spPr>
          <a:xfrm>
            <a:off x="1133900" y="922175"/>
            <a:ext cx="63636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3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/>
          <p:nvPr/>
        </p:nvSpPr>
        <p:spPr>
          <a:xfrm rot="7585667" flipH="1">
            <a:off x="-5466599" y="794591"/>
            <a:ext cx="9471614" cy="604907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 rot="-5902333">
            <a:off x="3975367" y="2957142"/>
            <a:ext cx="9416513" cy="601388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"/>
          <p:cNvSpPr/>
          <p:nvPr/>
        </p:nvSpPr>
        <p:spPr>
          <a:xfrm rot="-2613329" flipH="1">
            <a:off x="5160201" y="-3949042"/>
            <a:ext cx="6402056" cy="5689105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"/>
          <p:cNvSpPr/>
          <p:nvPr/>
        </p:nvSpPr>
        <p:spPr>
          <a:xfrm rot="-2700000" flipH="1">
            <a:off x="-4428810" y="-2266646"/>
            <a:ext cx="7065482" cy="539636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"/>
          <p:cNvSpPr txBox="1">
            <a:spLocks noGrp="1"/>
          </p:cNvSpPr>
          <p:nvPr>
            <p:ph type="subTitle" idx="1"/>
          </p:nvPr>
        </p:nvSpPr>
        <p:spPr>
          <a:xfrm>
            <a:off x="4959025" y="2291463"/>
            <a:ext cx="3035100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7"/>
          <p:cNvSpPr txBox="1">
            <a:spLocks noGrp="1"/>
          </p:cNvSpPr>
          <p:nvPr>
            <p:ph type="title"/>
          </p:nvPr>
        </p:nvSpPr>
        <p:spPr>
          <a:xfrm flipH="1">
            <a:off x="4955550" y="1463638"/>
            <a:ext cx="30351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7"/>
          <p:cNvSpPr/>
          <p:nvPr/>
        </p:nvSpPr>
        <p:spPr>
          <a:xfrm rot="-1150203">
            <a:off x="7474328" y="896864"/>
            <a:ext cx="4974547" cy="149039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28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9"/>
          <p:cNvSpPr/>
          <p:nvPr/>
        </p:nvSpPr>
        <p:spPr>
          <a:xfrm rot="3214333">
            <a:off x="-5499024" y="-2387504"/>
            <a:ext cx="9471614" cy="604907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9"/>
          <p:cNvSpPr/>
          <p:nvPr/>
        </p:nvSpPr>
        <p:spPr>
          <a:xfrm rot="-4897667" flipH="1">
            <a:off x="4234767" y="-2245089"/>
            <a:ext cx="9416513" cy="601388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9"/>
          <p:cNvSpPr/>
          <p:nvPr/>
        </p:nvSpPr>
        <p:spPr>
          <a:xfrm rot="-8186671">
            <a:off x="3376801" y="4110400"/>
            <a:ext cx="6402056" cy="5689105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9"/>
          <p:cNvSpPr/>
          <p:nvPr/>
        </p:nvSpPr>
        <p:spPr>
          <a:xfrm rot="-8100000">
            <a:off x="-4461235" y="1326447"/>
            <a:ext cx="7065482" cy="539636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9"/>
          <p:cNvSpPr txBox="1">
            <a:spLocks noGrp="1"/>
          </p:cNvSpPr>
          <p:nvPr>
            <p:ph type="subTitle" idx="1"/>
          </p:nvPr>
        </p:nvSpPr>
        <p:spPr>
          <a:xfrm>
            <a:off x="1536900" y="2291463"/>
            <a:ext cx="3035100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9"/>
          <p:cNvSpPr/>
          <p:nvPr/>
        </p:nvSpPr>
        <p:spPr>
          <a:xfrm rot="-9649797" flipH="1">
            <a:off x="6371853" y="4455308"/>
            <a:ext cx="4974547" cy="149039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9"/>
          <p:cNvSpPr txBox="1">
            <a:spLocks noGrp="1"/>
          </p:cNvSpPr>
          <p:nvPr>
            <p:ph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/>
          <p:nvPr/>
        </p:nvSpPr>
        <p:spPr>
          <a:xfrm rot="-859945" flipH="1">
            <a:off x="5665328" y="3096461"/>
            <a:ext cx="4772748" cy="4241345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2"/>
          <p:cNvSpPr/>
          <p:nvPr/>
        </p:nvSpPr>
        <p:spPr>
          <a:xfrm>
            <a:off x="-4528356" y="100498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2"/>
          <p:cNvSpPr/>
          <p:nvPr/>
        </p:nvSpPr>
        <p:spPr>
          <a:xfrm rot="-9405665" flipH="1">
            <a:off x="6846081" y="1281156"/>
            <a:ext cx="7310152" cy="6849835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2"/>
          <p:cNvSpPr/>
          <p:nvPr/>
        </p:nvSpPr>
        <p:spPr>
          <a:xfrm rot="1478505" flipH="1">
            <a:off x="1794833" y="-2111786"/>
            <a:ext cx="7826136" cy="287787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2"/>
          <p:cNvSpPr/>
          <p:nvPr/>
        </p:nvSpPr>
        <p:spPr>
          <a:xfrm rot="9524149" flipH="1">
            <a:off x="-6659422" y="-2925302"/>
            <a:ext cx="9471569" cy="60490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2"/>
          <p:cNvSpPr/>
          <p:nvPr/>
        </p:nvSpPr>
        <p:spPr>
          <a:xfrm rot="-9555841">
            <a:off x="-6785773" y="18085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2"/>
          <p:cNvSpPr txBox="1">
            <a:spLocks noGrp="1"/>
          </p:cNvSpPr>
          <p:nvPr>
            <p:ph type="title"/>
          </p:nvPr>
        </p:nvSpPr>
        <p:spPr>
          <a:xfrm>
            <a:off x="1699900" y="2520537"/>
            <a:ext cx="27369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2" name="Google Shape;282;p32"/>
          <p:cNvSpPr txBox="1">
            <a:spLocks noGrp="1"/>
          </p:cNvSpPr>
          <p:nvPr>
            <p:ph type="subTitle" idx="1"/>
          </p:nvPr>
        </p:nvSpPr>
        <p:spPr>
          <a:xfrm>
            <a:off x="1699975" y="3065348"/>
            <a:ext cx="2736900" cy="1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2"/>
          <p:cNvSpPr txBox="1">
            <a:spLocks noGrp="1"/>
          </p:cNvSpPr>
          <p:nvPr>
            <p:ph type="title" idx="2"/>
          </p:nvPr>
        </p:nvSpPr>
        <p:spPr>
          <a:xfrm>
            <a:off x="4707338" y="2520537"/>
            <a:ext cx="27366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4" name="Google Shape;284;p32"/>
          <p:cNvSpPr txBox="1">
            <a:spLocks noGrp="1"/>
          </p:cNvSpPr>
          <p:nvPr>
            <p:ph type="subTitle" idx="3"/>
          </p:nvPr>
        </p:nvSpPr>
        <p:spPr>
          <a:xfrm>
            <a:off x="4707501" y="3065348"/>
            <a:ext cx="2736600" cy="1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2"/>
          <p:cNvSpPr txBox="1">
            <a:spLocks noGrp="1"/>
          </p:cNvSpPr>
          <p:nvPr>
            <p:ph type="title" idx="4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31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/>
          <p:nvPr/>
        </p:nvSpPr>
        <p:spPr>
          <a:xfrm rot="-9940055">
            <a:off x="6313853" y="-2245551"/>
            <a:ext cx="4772748" cy="4241345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4"/>
          <p:cNvSpPr/>
          <p:nvPr/>
        </p:nvSpPr>
        <p:spPr>
          <a:xfrm rot="10800000" flipH="1">
            <a:off x="-4512131" y="0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4"/>
          <p:cNvSpPr/>
          <p:nvPr/>
        </p:nvSpPr>
        <p:spPr>
          <a:xfrm rot="405705">
            <a:off x="6781192" y="537430"/>
            <a:ext cx="7309974" cy="6849668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4"/>
          <p:cNvSpPr/>
          <p:nvPr/>
        </p:nvSpPr>
        <p:spPr>
          <a:xfrm rot="10221505">
            <a:off x="2162666" y="4072255"/>
            <a:ext cx="7826058" cy="2877843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4"/>
          <p:cNvSpPr/>
          <p:nvPr/>
        </p:nvSpPr>
        <p:spPr>
          <a:xfrm rot="1275851">
            <a:off x="-7113372" y="1815710"/>
            <a:ext cx="9471569" cy="60490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4"/>
          <p:cNvSpPr/>
          <p:nvPr/>
        </p:nvSpPr>
        <p:spPr>
          <a:xfrm rot="-1244159" flipH="1">
            <a:off x="-7039848" y="-79298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4"/>
          <p:cNvSpPr txBox="1">
            <a:spLocks noGrp="1"/>
          </p:cNvSpPr>
          <p:nvPr>
            <p:ph type="title"/>
          </p:nvPr>
        </p:nvSpPr>
        <p:spPr>
          <a:xfrm>
            <a:off x="2014775" y="1710525"/>
            <a:ext cx="51141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1" name="Google Shape;301;p34"/>
          <p:cNvSpPr txBox="1">
            <a:spLocks noGrp="1"/>
          </p:cNvSpPr>
          <p:nvPr>
            <p:ph type="subTitle" idx="1"/>
          </p:nvPr>
        </p:nvSpPr>
        <p:spPr>
          <a:xfrm>
            <a:off x="2014925" y="2255348"/>
            <a:ext cx="5114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4"/>
          <p:cNvSpPr txBox="1">
            <a:spLocks noGrp="1"/>
          </p:cNvSpPr>
          <p:nvPr>
            <p:ph type="title" idx="2"/>
          </p:nvPr>
        </p:nvSpPr>
        <p:spPr>
          <a:xfrm>
            <a:off x="2014780" y="3258850"/>
            <a:ext cx="51138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3" name="Google Shape;303;p34"/>
          <p:cNvSpPr txBox="1">
            <a:spLocks noGrp="1"/>
          </p:cNvSpPr>
          <p:nvPr>
            <p:ph type="subTitle" idx="3"/>
          </p:nvPr>
        </p:nvSpPr>
        <p:spPr>
          <a:xfrm>
            <a:off x="2015075" y="3803672"/>
            <a:ext cx="51138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34"/>
          <p:cNvSpPr txBox="1">
            <a:spLocks noGrp="1"/>
          </p:cNvSpPr>
          <p:nvPr>
            <p:ph type="title" idx="4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8"/>
          <p:cNvSpPr/>
          <p:nvPr/>
        </p:nvSpPr>
        <p:spPr>
          <a:xfrm rot="4102360" flipH="1">
            <a:off x="-2512533" y="4030635"/>
            <a:ext cx="7471578" cy="47717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8"/>
          <p:cNvSpPr/>
          <p:nvPr/>
        </p:nvSpPr>
        <p:spPr>
          <a:xfrm rot="813319">
            <a:off x="-4129602" y="-17370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66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8"/>
          <p:cNvSpPr/>
          <p:nvPr/>
        </p:nvSpPr>
        <p:spPr>
          <a:xfrm rot="3394465" flipH="1">
            <a:off x="5593334" y="21714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2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8"/>
          <p:cNvSpPr/>
          <p:nvPr/>
        </p:nvSpPr>
        <p:spPr>
          <a:xfrm rot="-10285603">
            <a:off x="6336471" y="-29172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8"/>
          <p:cNvSpPr/>
          <p:nvPr/>
        </p:nvSpPr>
        <p:spPr>
          <a:xfrm rot="-2238616">
            <a:off x="-4635728" y="470344"/>
            <a:ext cx="7826078" cy="2877850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8"/>
          <p:cNvSpPr txBox="1">
            <a:spLocks noGrp="1"/>
          </p:cNvSpPr>
          <p:nvPr>
            <p:ph type="title"/>
          </p:nvPr>
        </p:nvSpPr>
        <p:spPr>
          <a:xfrm>
            <a:off x="5664001" y="1703625"/>
            <a:ext cx="22272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4" name="Google Shape;354;p38"/>
          <p:cNvSpPr txBox="1">
            <a:spLocks noGrp="1"/>
          </p:cNvSpPr>
          <p:nvPr>
            <p:ph type="subTitle" idx="1"/>
          </p:nvPr>
        </p:nvSpPr>
        <p:spPr>
          <a:xfrm>
            <a:off x="5664053" y="2135500"/>
            <a:ext cx="25086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38"/>
          <p:cNvSpPr txBox="1">
            <a:spLocks noGrp="1"/>
          </p:cNvSpPr>
          <p:nvPr>
            <p:ph type="title" idx="2"/>
          </p:nvPr>
        </p:nvSpPr>
        <p:spPr>
          <a:xfrm>
            <a:off x="5664001" y="3198000"/>
            <a:ext cx="22272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6" name="Google Shape;356;p38"/>
          <p:cNvSpPr txBox="1">
            <a:spLocks noGrp="1"/>
          </p:cNvSpPr>
          <p:nvPr>
            <p:ph type="subTitle" idx="3"/>
          </p:nvPr>
        </p:nvSpPr>
        <p:spPr>
          <a:xfrm>
            <a:off x="5664025" y="3629875"/>
            <a:ext cx="25086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38"/>
          <p:cNvSpPr txBox="1">
            <a:spLocks noGrp="1"/>
          </p:cNvSpPr>
          <p:nvPr>
            <p:ph type="title" idx="4"/>
          </p:nvPr>
        </p:nvSpPr>
        <p:spPr>
          <a:xfrm>
            <a:off x="1252726" y="1703625"/>
            <a:ext cx="22272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8" name="Google Shape;358;p38"/>
          <p:cNvSpPr txBox="1">
            <a:spLocks noGrp="1"/>
          </p:cNvSpPr>
          <p:nvPr>
            <p:ph type="subTitle" idx="5"/>
          </p:nvPr>
        </p:nvSpPr>
        <p:spPr>
          <a:xfrm>
            <a:off x="971503" y="2135500"/>
            <a:ext cx="25086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38"/>
          <p:cNvSpPr txBox="1">
            <a:spLocks noGrp="1"/>
          </p:cNvSpPr>
          <p:nvPr>
            <p:ph type="title" idx="6"/>
          </p:nvPr>
        </p:nvSpPr>
        <p:spPr>
          <a:xfrm>
            <a:off x="1252726" y="3198000"/>
            <a:ext cx="22272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0" name="Google Shape;360;p38"/>
          <p:cNvSpPr txBox="1">
            <a:spLocks noGrp="1"/>
          </p:cNvSpPr>
          <p:nvPr>
            <p:ph type="subTitle" idx="7"/>
          </p:nvPr>
        </p:nvSpPr>
        <p:spPr>
          <a:xfrm>
            <a:off x="971475" y="3629875"/>
            <a:ext cx="25086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38"/>
          <p:cNvSpPr txBox="1">
            <a:spLocks noGrp="1"/>
          </p:cNvSpPr>
          <p:nvPr>
            <p:ph type="title" idx="8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 rot="813319">
            <a:off x="-704002" y="2342077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 rot="-5553048">
            <a:off x="-3421688" y="1600648"/>
            <a:ext cx="5990367" cy="5613156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rgbClr val="AC9078">
              <a:alpha val="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 rot="-1460553" flipH="1">
            <a:off x="6702382" y="-661835"/>
            <a:ext cx="7471555" cy="4771732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rot="3657786">
            <a:off x="7243056" y="893138"/>
            <a:ext cx="4558957" cy="1365879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 rot="3624623">
            <a:off x="5761668" y="608449"/>
            <a:ext cx="7826028" cy="2877832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720000" y="437700"/>
            <a:ext cx="77028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095450"/>
            <a:ext cx="77028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50"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4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0"/>
          <p:cNvSpPr/>
          <p:nvPr/>
        </p:nvSpPr>
        <p:spPr>
          <a:xfrm rot="-4102360">
            <a:off x="4113422" y="4765435"/>
            <a:ext cx="7471578" cy="47717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0"/>
          <p:cNvSpPr/>
          <p:nvPr/>
        </p:nvSpPr>
        <p:spPr>
          <a:xfrm rot="-813319" flipH="1">
            <a:off x="7043160" y="-1608948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66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40"/>
          <p:cNvSpPr/>
          <p:nvPr/>
        </p:nvSpPr>
        <p:spPr>
          <a:xfrm rot="-3394465">
            <a:off x="-4084285" y="336016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2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0"/>
          <p:cNvSpPr/>
          <p:nvPr/>
        </p:nvSpPr>
        <p:spPr>
          <a:xfrm rot="10285603" flipH="1">
            <a:off x="-4881689" y="-1508408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0"/>
          <p:cNvSpPr/>
          <p:nvPr/>
        </p:nvSpPr>
        <p:spPr>
          <a:xfrm rot="6738480" flipH="1">
            <a:off x="5484634" y="1473878"/>
            <a:ext cx="7826261" cy="287791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0"/>
          <p:cNvSpPr txBox="1">
            <a:spLocks noGrp="1"/>
          </p:cNvSpPr>
          <p:nvPr>
            <p:ph type="title"/>
          </p:nvPr>
        </p:nvSpPr>
        <p:spPr>
          <a:xfrm>
            <a:off x="4633263" y="2692525"/>
            <a:ext cx="17886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7" name="Google Shape;377;p40"/>
          <p:cNvSpPr txBox="1">
            <a:spLocks noGrp="1"/>
          </p:cNvSpPr>
          <p:nvPr>
            <p:ph type="subTitle" idx="1"/>
          </p:nvPr>
        </p:nvSpPr>
        <p:spPr>
          <a:xfrm>
            <a:off x="4633297" y="3124400"/>
            <a:ext cx="1788600" cy="8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40"/>
          <p:cNvSpPr txBox="1">
            <a:spLocks noGrp="1"/>
          </p:cNvSpPr>
          <p:nvPr>
            <p:ph type="title" idx="2"/>
          </p:nvPr>
        </p:nvSpPr>
        <p:spPr>
          <a:xfrm>
            <a:off x="6544613" y="2692525"/>
            <a:ext cx="17886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9" name="Google Shape;379;p40"/>
          <p:cNvSpPr txBox="1">
            <a:spLocks noGrp="1"/>
          </p:cNvSpPr>
          <p:nvPr>
            <p:ph type="subTitle" idx="3"/>
          </p:nvPr>
        </p:nvSpPr>
        <p:spPr>
          <a:xfrm>
            <a:off x="6544625" y="3124400"/>
            <a:ext cx="1788600" cy="8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40"/>
          <p:cNvSpPr txBox="1">
            <a:spLocks noGrp="1"/>
          </p:cNvSpPr>
          <p:nvPr>
            <p:ph type="title" idx="4"/>
          </p:nvPr>
        </p:nvSpPr>
        <p:spPr>
          <a:xfrm>
            <a:off x="2721863" y="2692525"/>
            <a:ext cx="17886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1" name="Google Shape;381;p40"/>
          <p:cNvSpPr txBox="1">
            <a:spLocks noGrp="1"/>
          </p:cNvSpPr>
          <p:nvPr>
            <p:ph type="subTitle" idx="5"/>
          </p:nvPr>
        </p:nvSpPr>
        <p:spPr>
          <a:xfrm>
            <a:off x="2722019" y="3124400"/>
            <a:ext cx="1788600" cy="8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0"/>
          <p:cNvSpPr txBox="1">
            <a:spLocks noGrp="1"/>
          </p:cNvSpPr>
          <p:nvPr>
            <p:ph type="title" idx="6"/>
          </p:nvPr>
        </p:nvSpPr>
        <p:spPr>
          <a:xfrm>
            <a:off x="810613" y="2692525"/>
            <a:ext cx="17886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3" name="Google Shape;383;p40"/>
          <p:cNvSpPr txBox="1">
            <a:spLocks noGrp="1"/>
          </p:cNvSpPr>
          <p:nvPr>
            <p:ph type="subTitle" idx="7"/>
          </p:nvPr>
        </p:nvSpPr>
        <p:spPr>
          <a:xfrm>
            <a:off x="810750" y="3124400"/>
            <a:ext cx="1788600" cy="8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40"/>
          <p:cNvSpPr txBox="1">
            <a:spLocks noGrp="1"/>
          </p:cNvSpPr>
          <p:nvPr>
            <p:ph type="title" idx="8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9"/>
          <p:cNvSpPr/>
          <p:nvPr/>
        </p:nvSpPr>
        <p:spPr>
          <a:xfrm rot="-10285629">
            <a:off x="4140874" y="-201512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9"/>
          <p:cNvSpPr/>
          <p:nvPr/>
        </p:nvSpPr>
        <p:spPr>
          <a:xfrm flipH="1">
            <a:off x="6818628" y="2586663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9"/>
          <p:cNvSpPr/>
          <p:nvPr/>
        </p:nvSpPr>
        <p:spPr>
          <a:xfrm rot="9748587" flipH="1">
            <a:off x="5601527" y="2021265"/>
            <a:ext cx="8200944" cy="301569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9"/>
          <p:cNvSpPr/>
          <p:nvPr/>
        </p:nvSpPr>
        <p:spPr>
          <a:xfrm rot="4102346" flipH="1">
            <a:off x="-2270967" y="3805847"/>
            <a:ext cx="9416338" cy="601377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9"/>
          <p:cNvSpPr/>
          <p:nvPr/>
        </p:nvSpPr>
        <p:spPr>
          <a:xfrm rot="813319">
            <a:off x="-3580677" y="-14257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9"/>
          <p:cNvSpPr/>
          <p:nvPr/>
        </p:nvSpPr>
        <p:spPr>
          <a:xfrm>
            <a:off x="3065327" y="-42009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0"/>
          <p:cNvSpPr/>
          <p:nvPr/>
        </p:nvSpPr>
        <p:spPr>
          <a:xfrm rot="4102360" flipH="1">
            <a:off x="-2512533" y="4030635"/>
            <a:ext cx="7471578" cy="47717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50"/>
          <p:cNvSpPr/>
          <p:nvPr/>
        </p:nvSpPr>
        <p:spPr>
          <a:xfrm rot="813319">
            <a:off x="-4129602" y="-17370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66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50"/>
          <p:cNvSpPr/>
          <p:nvPr/>
        </p:nvSpPr>
        <p:spPr>
          <a:xfrm rot="3394465" flipH="1">
            <a:off x="5593334" y="21714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2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50"/>
          <p:cNvSpPr/>
          <p:nvPr/>
        </p:nvSpPr>
        <p:spPr>
          <a:xfrm rot="-10285603">
            <a:off x="6336471" y="-29172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50"/>
          <p:cNvSpPr/>
          <p:nvPr/>
        </p:nvSpPr>
        <p:spPr>
          <a:xfrm rot="-2238616">
            <a:off x="-4635728" y="470344"/>
            <a:ext cx="7826078" cy="2877850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6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1"/>
          <p:cNvSpPr/>
          <p:nvPr/>
        </p:nvSpPr>
        <p:spPr>
          <a:xfrm rot="813319">
            <a:off x="-1121291" y="-342427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51"/>
          <p:cNvSpPr/>
          <p:nvPr/>
        </p:nvSpPr>
        <p:spPr>
          <a:xfrm rot="-649785" flipH="1">
            <a:off x="6971064" y="-7384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1"/>
          <p:cNvSpPr/>
          <p:nvPr/>
        </p:nvSpPr>
        <p:spPr>
          <a:xfrm>
            <a:off x="1620973" y="2238100"/>
            <a:ext cx="7471673" cy="477180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51"/>
          <p:cNvSpPr/>
          <p:nvPr/>
        </p:nvSpPr>
        <p:spPr>
          <a:xfrm rot="8823147">
            <a:off x="-2081090" y="2808773"/>
            <a:ext cx="5990392" cy="5613180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51"/>
          <p:cNvSpPr/>
          <p:nvPr/>
        </p:nvSpPr>
        <p:spPr>
          <a:xfrm rot="-8100000">
            <a:off x="7300672" y="494176"/>
            <a:ext cx="4935837" cy="3769884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51"/>
          <p:cNvSpPr/>
          <p:nvPr/>
        </p:nvSpPr>
        <p:spPr>
          <a:xfrm rot="649785">
            <a:off x="1211739" y="44011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51"/>
          <p:cNvSpPr/>
          <p:nvPr/>
        </p:nvSpPr>
        <p:spPr>
          <a:xfrm rot="2128845">
            <a:off x="3591964" y="-1767729"/>
            <a:ext cx="7826192" cy="2877892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51"/>
          <p:cNvSpPr/>
          <p:nvPr/>
        </p:nvSpPr>
        <p:spPr>
          <a:xfrm rot="-9555807">
            <a:off x="-5772621" y="2297294"/>
            <a:ext cx="7826096" cy="287785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7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2"/>
          <p:cNvSpPr/>
          <p:nvPr/>
        </p:nvSpPr>
        <p:spPr>
          <a:xfrm rot="-7405535" flipH="1">
            <a:off x="-3234670" y="-3952493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52"/>
          <p:cNvSpPr/>
          <p:nvPr/>
        </p:nvSpPr>
        <p:spPr>
          <a:xfrm rot="10800000">
            <a:off x="-4386762" y="886054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52"/>
          <p:cNvSpPr/>
          <p:nvPr/>
        </p:nvSpPr>
        <p:spPr>
          <a:xfrm rot="-6847906">
            <a:off x="-4259206" y="2193197"/>
            <a:ext cx="7826127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52"/>
          <p:cNvSpPr/>
          <p:nvPr/>
        </p:nvSpPr>
        <p:spPr>
          <a:xfrm rot="10150240" flipH="1">
            <a:off x="-3503869" y="4261834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52"/>
          <p:cNvSpPr/>
          <p:nvPr/>
        </p:nvSpPr>
        <p:spPr>
          <a:xfrm rot="-9986681">
            <a:off x="4621400" y="2424119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52"/>
          <p:cNvSpPr/>
          <p:nvPr/>
        </p:nvSpPr>
        <p:spPr>
          <a:xfrm rot="514397">
            <a:off x="5775901" y="-3485758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52"/>
          <p:cNvSpPr/>
          <p:nvPr/>
        </p:nvSpPr>
        <p:spPr>
          <a:xfrm rot="3373645">
            <a:off x="6277252" y="1028280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-4528356" y="100498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 rot="-9405665" flipH="1">
            <a:off x="6846081" y="1281156"/>
            <a:ext cx="7310152" cy="6849835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 rot="1478505" flipH="1">
            <a:off x="3709533" y="-1000036"/>
            <a:ext cx="7826136" cy="287787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 flipH="1">
            <a:off x="720000" y="43891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title" idx="2"/>
          </p:nvPr>
        </p:nvSpPr>
        <p:spPr>
          <a:xfrm>
            <a:off x="4789925" y="3371526"/>
            <a:ext cx="23253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4789950" y="3879601"/>
            <a:ext cx="23253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title" idx="3"/>
          </p:nvPr>
        </p:nvSpPr>
        <p:spPr>
          <a:xfrm>
            <a:off x="2028750" y="3371526"/>
            <a:ext cx="23253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4"/>
          </p:nvPr>
        </p:nvSpPr>
        <p:spPr>
          <a:xfrm>
            <a:off x="2028775" y="3879601"/>
            <a:ext cx="23253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 rot="9524149" flipH="1">
            <a:off x="-6659422" y="-2925302"/>
            <a:ext cx="9471569" cy="60490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 rot="-9555841">
            <a:off x="-6785773" y="18085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 rot="3394465" flipH="1">
            <a:off x="3077084" y="34332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5867027" y="-12434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3952094">
            <a:off x="4978836" y="-32116"/>
            <a:ext cx="7826127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 rot="-649760" flipH="1">
            <a:off x="7075142" y="-713258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 rot="813319">
            <a:off x="-2477752" y="-30743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/>
          <p:nvPr/>
        </p:nvSpPr>
        <p:spPr>
          <a:xfrm rot="-10285603">
            <a:off x="-4701904" y="375284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 rot="-7426355">
            <a:off x="-5557542" y="1132830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 rot="3394465" flipH="1">
            <a:off x="5041484" y="22860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 rot="-10285603">
            <a:off x="7150321" y="-22663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 rot="955394" flipH="1">
            <a:off x="1460861" y="-2197712"/>
            <a:ext cx="7826028" cy="2877832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4572000" y="1369325"/>
            <a:ext cx="3850500" cy="33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/>
          <p:nvPr/>
        </p:nvSpPr>
        <p:spPr>
          <a:xfrm rot="813319">
            <a:off x="-2477752" y="-50555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9"/>
          <p:cNvSpPr/>
          <p:nvPr/>
        </p:nvSpPr>
        <p:spPr>
          <a:xfrm rot="3394465" flipH="1">
            <a:off x="4067684" y="51096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7010027" y="-12434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 rot="3406877">
            <a:off x="3098060" y="-32126"/>
            <a:ext cx="7826090" cy="287785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/>
          <p:nvPr/>
        </p:nvSpPr>
        <p:spPr>
          <a:xfrm rot="-649760" flipH="1">
            <a:off x="7075142" y="-713258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/>
          <p:nvPr/>
        </p:nvSpPr>
        <p:spPr>
          <a:xfrm rot="-10285603">
            <a:off x="-4701904" y="375284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 rot="-7426355">
            <a:off x="-5557542" y="1132830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723300" y="775600"/>
            <a:ext cx="6137400" cy="17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ubTitle" idx="1"/>
          </p:nvPr>
        </p:nvSpPr>
        <p:spPr>
          <a:xfrm>
            <a:off x="799500" y="2583500"/>
            <a:ext cx="61374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/>
          <p:nvPr/>
        </p:nvSpPr>
        <p:spPr>
          <a:xfrm rot="-10285629">
            <a:off x="4140874" y="-201512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4"/>
          <p:cNvSpPr/>
          <p:nvPr/>
        </p:nvSpPr>
        <p:spPr>
          <a:xfrm flipH="1">
            <a:off x="6818628" y="2586663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4"/>
          <p:cNvSpPr/>
          <p:nvPr/>
        </p:nvSpPr>
        <p:spPr>
          <a:xfrm rot="9748587" flipH="1">
            <a:off x="5601527" y="2021265"/>
            <a:ext cx="8200944" cy="301569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"/>
          <p:cNvSpPr/>
          <p:nvPr/>
        </p:nvSpPr>
        <p:spPr>
          <a:xfrm rot="4102346" flipH="1">
            <a:off x="-2270967" y="3805847"/>
            <a:ext cx="9416338" cy="601377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4"/>
          <p:cNvSpPr/>
          <p:nvPr/>
        </p:nvSpPr>
        <p:spPr>
          <a:xfrm rot="813319">
            <a:off x="-3580677" y="-14257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1549950" y="1929275"/>
            <a:ext cx="60441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title" idx="2" hasCustomPrompt="1"/>
          </p:nvPr>
        </p:nvSpPr>
        <p:spPr>
          <a:xfrm>
            <a:off x="3822900" y="845239"/>
            <a:ext cx="14982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4" name="Google Shape;114;p14"/>
          <p:cNvSpPr txBox="1">
            <a:spLocks noGrp="1"/>
          </p:cNvSpPr>
          <p:nvPr>
            <p:ph type="subTitle" idx="1"/>
          </p:nvPr>
        </p:nvSpPr>
        <p:spPr>
          <a:xfrm>
            <a:off x="2414570" y="3578849"/>
            <a:ext cx="43149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3065327" y="-42009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>
            <a:spLocks noGrp="1"/>
          </p:cNvSpPr>
          <p:nvPr>
            <p:ph type="title"/>
          </p:nvPr>
        </p:nvSpPr>
        <p:spPr>
          <a:xfrm>
            <a:off x="723300" y="3402013"/>
            <a:ext cx="38487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subTitle" idx="1"/>
          </p:nvPr>
        </p:nvSpPr>
        <p:spPr>
          <a:xfrm>
            <a:off x="723350" y="822500"/>
            <a:ext cx="4902000" cy="20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1075" y="438900"/>
            <a:ext cx="7698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1075" y="1351868"/>
            <a:ext cx="77019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●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○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■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●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○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■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●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○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■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8" r:id="rId7"/>
    <p:sldLayoutId id="2147483660" r:id="rId8"/>
    <p:sldLayoutId id="2147483664" r:id="rId9"/>
    <p:sldLayoutId id="2147483665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5" r:id="rId16"/>
    <p:sldLayoutId id="2147483678" r:id="rId17"/>
    <p:sldLayoutId id="2147483680" r:id="rId18"/>
    <p:sldLayoutId id="2147483684" r:id="rId19"/>
    <p:sldLayoutId id="2147483686" r:id="rId20"/>
    <p:sldLayoutId id="2147483695" r:id="rId21"/>
    <p:sldLayoutId id="2147483696" r:id="rId22"/>
    <p:sldLayoutId id="2147483697" r:id="rId23"/>
    <p:sldLayoutId id="2147483698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8"/>
          <p:cNvSpPr txBox="1">
            <a:spLocks noGrp="1"/>
          </p:cNvSpPr>
          <p:nvPr>
            <p:ph type="ctrTitle"/>
          </p:nvPr>
        </p:nvSpPr>
        <p:spPr>
          <a:xfrm>
            <a:off x="592238" y="2009774"/>
            <a:ext cx="7959123" cy="10242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AKUNTANSI INTERNATIONAL</a:t>
            </a:r>
            <a:endParaRPr sz="2400" b="1" dirty="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561" name="Google Shape;561;p58"/>
          <p:cNvSpPr txBox="1">
            <a:spLocks noGrp="1"/>
          </p:cNvSpPr>
          <p:nvPr>
            <p:ph type="subTitle" idx="1"/>
          </p:nvPr>
        </p:nvSpPr>
        <p:spPr>
          <a:xfrm>
            <a:off x="1962549" y="3398017"/>
            <a:ext cx="5218500" cy="11817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KELOMPOK 1 :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Susy </a:t>
            </a:r>
            <a:r>
              <a:rPr lang="en" dirty="0" err="1"/>
              <a:t>Puteri</a:t>
            </a:r>
            <a:r>
              <a:rPr lang="en" dirty="0"/>
              <a:t> (2314190035)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Adelia Mensa (2314190028)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Mia </a:t>
            </a:r>
            <a:r>
              <a:rPr lang="en" dirty="0" err="1"/>
              <a:t>Andini</a:t>
            </a:r>
            <a:r>
              <a:rPr lang="en" dirty="0"/>
              <a:t> (2314190020)</a:t>
            </a:r>
            <a:endParaRPr dirty="0"/>
          </a:p>
        </p:txBody>
      </p:sp>
      <p:sp>
        <p:nvSpPr>
          <p:cNvPr id="2" name="Google Shape;561;p58">
            <a:extLst>
              <a:ext uri="{FF2B5EF4-FFF2-40B4-BE49-F238E27FC236}">
                <a16:creationId xmlns:a16="http://schemas.microsoft.com/office/drawing/2014/main" id="{5DB2D5AC-57E9-FEE4-EEED-E03601F8954F}"/>
              </a:ext>
            </a:extLst>
          </p:cNvPr>
          <p:cNvSpPr txBox="1">
            <a:spLocks/>
          </p:cNvSpPr>
          <p:nvPr/>
        </p:nvSpPr>
        <p:spPr>
          <a:xfrm>
            <a:off x="1962550" y="2485294"/>
            <a:ext cx="5218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None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  <a:defRPr sz="18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  <a:defRPr sz="18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  <a:defRPr sz="18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  <a:defRPr sz="18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  <a:defRPr sz="18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  <a:defRPr sz="18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  <a:defRPr sz="18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None/>
              <a:defRPr sz="18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en-ID" dirty="0" err="1"/>
              <a:t>Dosen</a:t>
            </a:r>
            <a:r>
              <a:rPr lang="en-ID" dirty="0"/>
              <a:t> </a:t>
            </a:r>
            <a:r>
              <a:rPr lang="en-ID" dirty="0" err="1"/>
              <a:t>Pengampu</a:t>
            </a:r>
            <a:r>
              <a:rPr lang="en-ID" dirty="0"/>
              <a:t> : </a:t>
            </a:r>
            <a:r>
              <a:rPr lang="en-ID" b="0" i="0" u="none" strike="noStrike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DR. VENUS FERNANDO F., Ir. SE. M.M</a:t>
            </a:r>
            <a:endParaRPr lang="en-ID" dirty="0"/>
          </a:p>
        </p:txBody>
      </p:sp>
      <p:sp>
        <p:nvSpPr>
          <p:cNvPr id="3" name="Google Shape;560;p58">
            <a:extLst>
              <a:ext uri="{FF2B5EF4-FFF2-40B4-BE49-F238E27FC236}">
                <a16:creationId xmlns:a16="http://schemas.microsoft.com/office/drawing/2014/main" id="{8323F27D-6A01-386D-E731-F770FDDF2BE3}"/>
              </a:ext>
            </a:extLst>
          </p:cNvPr>
          <p:cNvSpPr txBox="1">
            <a:spLocks/>
          </p:cNvSpPr>
          <p:nvPr/>
        </p:nvSpPr>
        <p:spPr>
          <a:xfrm>
            <a:off x="592238" y="563769"/>
            <a:ext cx="7959123" cy="15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ulim Park"/>
              <a:buNone/>
              <a:defRPr sz="6600" b="0" i="0" u="none" strike="noStrike" cap="none">
                <a:solidFill>
                  <a:schemeClr val="dk1"/>
                </a:solidFill>
                <a:latin typeface="Kulim Park SemiBold"/>
                <a:ea typeface="Kulim Park SemiBold"/>
                <a:cs typeface="Kulim Park SemiBold"/>
                <a:sym typeface="Kulim Park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ulim Park"/>
              <a:buNone/>
              <a:defRPr sz="52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ulim Park"/>
              <a:buNone/>
              <a:defRPr sz="52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ulim Park"/>
              <a:buNone/>
              <a:defRPr sz="52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ulim Park"/>
              <a:buNone/>
              <a:defRPr sz="52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ulim Park"/>
              <a:buNone/>
              <a:defRPr sz="52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ulim Park"/>
              <a:buNone/>
              <a:defRPr sz="52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ulim Park"/>
              <a:buNone/>
              <a:defRPr sz="52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ulim Park"/>
              <a:buNone/>
              <a:defRPr sz="52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algn="l"/>
            <a:r>
              <a:rPr lang="en-US" sz="3600" b="1" dirty="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BAB 1 : </a:t>
            </a:r>
          </a:p>
          <a:p>
            <a:pPr algn="l"/>
            <a:r>
              <a:rPr lang="en-US" sz="3600" b="1" dirty="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PENDAHULUAN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66;p59">
            <a:extLst>
              <a:ext uri="{FF2B5EF4-FFF2-40B4-BE49-F238E27FC236}">
                <a16:creationId xmlns:a16="http://schemas.microsoft.com/office/drawing/2014/main" id="{32011523-AD27-0B10-A384-3C848E42B43E}"/>
              </a:ext>
            </a:extLst>
          </p:cNvPr>
          <p:cNvSpPr txBox="1">
            <a:spLocks/>
          </p:cNvSpPr>
          <p:nvPr/>
        </p:nvSpPr>
        <p:spPr>
          <a:xfrm flipH="1">
            <a:off x="720000" y="402794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40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Merger &amp; </a:t>
            </a: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Akuisisi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Lintas Negara (</a:t>
            </a:r>
            <a:r>
              <a:rPr lang="en-ID" sz="2400" b="1" dirty="0">
                <a:latin typeface="Manrope"/>
                <a:ea typeface="Manrope"/>
                <a:cs typeface="Manrope"/>
                <a:sym typeface="Manrope"/>
              </a:rPr>
              <a:t>H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al. 15)</a:t>
            </a:r>
          </a:p>
        </p:txBody>
      </p:sp>
      <p:sp>
        <p:nvSpPr>
          <p:cNvPr id="5" name="Google Shape;567;p59">
            <a:extLst>
              <a:ext uri="{FF2B5EF4-FFF2-40B4-BE49-F238E27FC236}">
                <a16:creationId xmlns:a16="http://schemas.microsoft.com/office/drawing/2014/main" id="{C627285B-4B2E-5477-298C-03C04ED42C6D}"/>
              </a:ext>
            </a:extLst>
          </p:cNvPr>
          <p:cNvSpPr txBox="1"/>
          <p:nvPr/>
        </p:nvSpPr>
        <p:spPr>
          <a:xfrm>
            <a:off x="795130" y="1439186"/>
            <a:ext cx="7628869" cy="2997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Tren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merger dan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akuisisi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internasional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semakin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sering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terjadi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seiring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konsolidasi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industri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global.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Istilah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umum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“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sinergi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operasi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”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atau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“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skala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ekonomi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”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sering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dipakai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tetapi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sebenarnya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memainkan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peranan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kunci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karena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laporan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keuangan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menjadi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dasar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untuk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menilai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nilai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perusahaan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target (Hal. 15).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Masalah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utama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: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perbedaan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standar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2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Contoh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: 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Perusahaan di Negara A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boleh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menempatkan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goodwill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langsung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sebagai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cadangan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sementara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Perusahaan di Negara B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harus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mengamortisasi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goodwill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laba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2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Akibatnya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Perusahaan A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memiliki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posisi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tawar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lebih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kuat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karena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laba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tidak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berkurang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dari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amortisasi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sehingga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bisa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memberi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harga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lebih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tinggi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pada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akuisisi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15).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2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Perbedaan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aturan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dapat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memengaruhi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hasil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negosiasi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akuisisi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dan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menciptakan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arena yang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tidak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setara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antar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perusahaan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lintas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negara.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66;p59">
            <a:extLst>
              <a:ext uri="{FF2B5EF4-FFF2-40B4-BE49-F238E27FC236}">
                <a16:creationId xmlns:a16="http://schemas.microsoft.com/office/drawing/2014/main" id="{DEA46004-58CC-782C-2107-3D5E99898FD5}"/>
              </a:ext>
            </a:extLst>
          </p:cNvPr>
          <p:cNvSpPr txBox="1">
            <a:spLocks/>
          </p:cNvSpPr>
          <p:nvPr/>
        </p:nvSpPr>
        <p:spPr>
          <a:xfrm flipH="1">
            <a:off x="720000" y="219802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40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Internasionalisasi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Pasar Modal (Hal. 16–18)</a:t>
            </a:r>
          </a:p>
        </p:txBody>
      </p:sp>
      <p:sp>
        <p:nvSpPr>
          <p:cNvPr id="3" name="Google Shape;567;p59">
            <a:extLst>
              <a:ext uri="{FF2B5EF4-FFF2-40B4-BE49-F238E27FC236}">
                <a16:creationId xmlns:a16="http://schemas.microsoft.com/office/drawing/2014/main" id="{E281EC7E-95C6-54C9-F7F6-29491305F3E7}"/>
              </a:ext>
            </a:extLst>
          </p:cNvPr>
          <p:cNvSpPr txBox="1"/>
          <p:nvPr/>
        </p:nvSpPr>
        <p:spPr>
          <a:xfrm>
            <a:off x="757565" y="1072929"/>
            <a:ext cx="7628869" cy="330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⁠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Internasionalisasi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pasar modal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adalah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faktor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besar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yang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mendorong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berkembangnya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internasional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D" sz="1200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Arus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modal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lintas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negara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meningkat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lebih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dari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20 kali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lipat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sejak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1990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 Nilai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penawaran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sekuritas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internasional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juga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melonjak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lebih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dari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empat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kali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lipat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bahkan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melampaui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USD 1,5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triliun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16).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ID" sz="1200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Kapitalisasi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pasar global 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naik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lebih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dari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dua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kali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lipat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dalam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10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tahun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terakhir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mendekati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USD 40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triliun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pada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tahun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2005 (Hal. 17).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ID" sz="1200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Walaupun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jumlah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perusahaan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yang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terdaftar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di bursa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berbeda-beda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ada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yang naik,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ada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yang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turun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), 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volume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perdagangan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meningkat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drastis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Faktor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pendorongnya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adalah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merger dan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akuisisi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yang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membuat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pasar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menjadi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lebih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efisien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17).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ID" sz="1200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Pasar negara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berkembang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menunjukkan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kinerja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bursa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saham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yang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melampaui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negara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maju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18). Hal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membuat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investor global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semakin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tertarik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menanamkan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modal di Asia, Amerika Latin, Afrika, dan Timur Tengah.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67;p59">
            <a:extLst>
              <a:ext uri="{FF2B5EF4-FFF2-40B4-BE49-F238E27FC236}">
                <a16:creationId xmlns:a16="http://schemas.microsoft.com/office/drawing/2014/main" id="{7F63E46A-41CC-DFE7-1165-325C20193288}"/>
              </a:ext>
            </a:extLst>
          </p:cNvPr>
          <p:cNvSpPr txBox="1"/>
          <p:nvPr/>
        </p:nvSpPr>
        <p:spPr>
          <a:xfrm>
            <a:off x="500933" y="1072929"/>
            <a:ext cx="8213698" cy="364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Eropa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Barat 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Menjadi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wilayah pasar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ekuitas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terbesar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dunia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dalam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hal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kapitalisasi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pasar dan volume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perdagangan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19).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Faktor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pendorong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: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privatisasi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perusahaan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besar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milik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negara,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keberhasilan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euro,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serta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meningkatnya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investasi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asing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Investor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asing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semakin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menuntut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keterbukaan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informasi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dan tata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kelola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perusahaan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yang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lebih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baik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19).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ID" sz="1200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Asia 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Negara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seperti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Cina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India, Korea, dan Taiwan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mengalami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pertumbuhan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pasar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ekuitas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yang sangat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cepat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20).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Namun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ada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kritik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: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kualitas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standar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auditing, dan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pengawasan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masih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lemah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;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pemerintah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kadang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melakukan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intervensi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pasar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saham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20).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Meskipun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begitu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prospek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jangka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panjang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tetap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*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kuat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*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karena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kapitalisasi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pasar Asia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terus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meningkat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dan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perdagangan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sangat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aktif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21).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ID" sz="1200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Kompetisi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antar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-bursa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efek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*: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Bursa di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Eropa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dan Asia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bersaing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menarik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perusahaan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asing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untuk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mencatatkan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sahamnya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(cross-listing).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Contoh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: NYSE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mengakuisisi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Euronext →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menciptakan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bursa trans-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atlantik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pertama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di dunia,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menandakan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tren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globalisasi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bursa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efek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(Hal. 21).</a:t>
            </a:r>
          </a:p>
        </p:txBody>
      </p:sp>
      <p:sp>
        <p:nvSpPr>
          <p:cNvPr id="12" name="Google Shape;566;p59">
            <a:extLst>
              <a:ext uri="{FF2B5EF4-FFF2-40B4-BE49-F238E27FC236}">
                <a16:creationId xmlns:a16="http://schemas.microsoft.com/office/drawing/2014/main" id="{65733E46-7F3B-5B55-FBAD-95D55F017CF7}"/>
              </a:ext>
            </a:extLst>
          </p:cNvPr>
          <p:cNvSpPr txBox="1">
            <a:spLocks/>
          </p:cNvSpPr>
          <p:nvPr/>
        </p:nvSpPr>
        <p:spPr>
          <a:xfrm flipH="1">
            <a:off x="720000" y="219802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40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Pasar </a:t>
            </a: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Ekuitas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Regional (Hal. 19–21)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75"/>
          <p:cNvSpPr/>
          <p:nvPr/>
        </p:nvSpPr>
        <p:spPr>
          <a:xfrm flipH="1">
            <a:off x="6096978" y="2926263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75"/>
          <p:cNvSpPr/>
          <p:nvPr/>
        </p:nvSpPr>
        <p:spPr>
          <a:xfrm rot="8921821" flipH="1">
            <a:off x="2549101" y="3961919"/>
            <a:ext cx="8201049" cy="3015736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67;p59">
            <a:extLst>
              <a:ext uri="{FF2B5EF4-FFF2-40B4-BE49-F238E27FC236}">
                <a16:creationId xmlns:a16="http://schemas.microsoft.com/office/drawing/2014/main" id="{D28BC552-3DEF-8DAD-01B7-2792E71A082F}"/>
              </a:ext>
            </a:extLst>
          </p:cNvPr>
          <p:cNvSpPr txBox="1"/>
          <p:nvPr/>
        </p:nvSpPr>
        <p:spPr>
          <a:xfrm>
            <a:off x="843085" y="1108028"/>
            <a:ext cx="7457824" cy="340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Dengan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semakin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terintegrasinya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pasar modal global, </a:t>
            </a:r>
            <a:r>
              <a:rPr lang="en-ID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internasional</a:t>
            </a:r>
            <a:r>
              <a:rPr lang="en-ID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semakin</a:t>
            </a:r>
            <a:r>
              <a:rPr lang="en-ID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penting</a:t>
            </a:r>
            <a:r>
              <a:rPr lang="en-ID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bagi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kreditor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investor, regulator, dan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analis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22).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ID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Tantangan</a:t>
            </a:r>
            <a:r>
              <a:rPr lang="en-ID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utama</a:t>
            </a:r>
            <a:r>
              <a:rPr lang="en-ID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Investor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asing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sulit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memahami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laporan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keuangan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dari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negara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dengan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aturan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berbeda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Misalnya</a:t>
            </a:r>
            <a:r>
              <a:rPr lang="en-ID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: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di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Jepang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atau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Swiss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jauh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berbeda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dengan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Inggris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/AS,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sehingga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investor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harus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memilih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apakah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menyajikan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ulang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laporan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sesuai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standar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internasional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atau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menganalisis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dari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sudut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pandang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lokal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22).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ID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Motivasi</a:t>
            </a:r>
            <a:r>
              <a:rPr lang="en-ID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perusahaan</a:t>
            </a:r>
            <a:r>
              <a:rPr lang="en-ID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untuk</a:t>
            </a:r>
            <a:r>
              <a:rPr lang="en-ID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mencari</a:t>
            </a:r>
            <a:r>
              <a:rPr lang="en-ID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dana di </a:t>
            </a:r>
            <a:r>
              <a:rPr lang="en-ID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luar</a:t>
            </a:r>
            <a:r>
              <a:rPr lang="en-ID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negeri (Hal. 23):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Memperoleh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akses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modal global.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Menurunkan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biaya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modal.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Meningkatkan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reputasi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dengan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mencatatkan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saham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di bursa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besar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seperti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NYSE).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D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Kesimpulan: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Tantangan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terbesar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adalah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bagaimana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menyampaikan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laporan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keuangan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yang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konsisten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transparan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dan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dapat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dipahami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oleh investor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domestik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maupun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internasional</a:t>
            </a:r>
            <a:r>
              <a:rPr lang="en-ID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</a:p>
        </p:txBody>
      </p:sp>
      <p:sp>
        <p:nvSpPr>
          <p:cNvPr id="7" name="Google Shape;566;p59">
            <a:extLst>
              <a:ext uri="{FF2B5EF4-FFF2-40B4-BE49-F238E27FC236}">
                <a16:creationId xmlns:a16="http://schemas.microsoft.com/office/drawing/2014/main" id="{FCB76D6F-C4D3-0A76-349E-9F89C7C339A7}"/>
              </a:ext>
            </a:extLst>
          </p:cNvPr>
          <p:cNvSpPr txBox="1">
            <a:spLocks/>
          </p:cNvSpPr>
          <p:nvPr/>
        </p:nvSpPr>
        <p:spPr>
          <a:xfrm flipH="1">
            <a:off x="966173" y="302313"/>
            <a:ext cx="7211649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40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Tantangan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&amp; </a:t>
            </a: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Relevansi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Internasional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22–23)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67;p59">
            <a:extLst>
              <a:ext uri="{FF2B5EF4-FFF2-40B4-BE49-F238E27FC236}">
                <a16:creationId xmlns:a16="http://schemas.microsoft.com/office/drawing/2014/main" id="{21372C3F-F106-F723-7DBC-BC495DBA7636}"/>
              </a:ext>
            </a:extLst>
          </p:cNvPr>
          <p:cNvSpPr txBox="1"/>
          <p:nvPr/>
        </p:nvSpPr>
        <p:spPr>
          <a:xfrm>
            <a:off x="843086" y="1135420"/>
            <a:ext cx="7457824" cy="333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Perbedaan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dengan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domestic 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→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internasional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berfokus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pada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praktik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lintas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negara,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sedangkan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domestik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hanya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mengikuti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aturan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satu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negara.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ID" sz="1300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300" b="1" i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Accounting Diversity 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→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Variasi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standar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dan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praktik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di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berbagai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negara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dipengaruhi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faktor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budaya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hukum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ekonomi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politik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dan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tradisi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bisnis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ID" sz="1300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Perdagangan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internasional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vs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Investasi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Asing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Langsung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(FDI) 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→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Perdagangan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hanya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melibatkan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jual-beli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antarnegara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sedangkan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FDI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menuntut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konsolidasi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laporan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translasi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mata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uang, dan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aturan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yang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lebih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kompleks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ID" sz="1300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Perkembangan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historis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internasional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→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Muncul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seiring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meningkatnya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globalisasi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dan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integrasi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pasar modal dunia.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ID" sz="1300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Pentingnya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studi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internasional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→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Memberi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pemahaman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terhadap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perbedaan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sistem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pelaporan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sehingga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mempermudah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bisnis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lintas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negara.</a:t>
            </a:r>
          </a:p>
        </p:txBody>
      </p:sp>
      <p:sp>
        <p:nvSpPr>
          <p:cNvPr id="7" name="Google Shape;566;p59">
            <a:extLst>
              <a:ext uri="{FF2B5EF4-FFF2-40B4-BE49-F238E27FC236}">
                <a16:creationId xmlns:a16="http://schemas.microsoft.com/office/drawing/2014/main" id="{C82F3F6F-9DF5-8882-4917-5110817191F8}"/>
              </a:ext>
            </a:extLst>
          </p:cNvPr>
          <p:cNvSpPr txBox="1">
            <a:spLocks/>
          </p:cNvSpPr>
          <p:nvPr/>
        </p:nvSpPr>
        <p:spPr>
          <a:xfrm flipH="1">
            <a:off x="966174" y="272037"/>
            <a:ext cx="7211649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40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Konsep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Dasar </a:t>
            </a: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Internasional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24)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67;p59">
            <a:extLst>
              <a:ext uri="{FF2B5EF4-FFF2-40B4-BE49-F238E27FC236}">
                <a16:creationId xmlns:a16="http://schemas.microsoft.com/office/drawing/2014/main" id="{A8253786-9B67-3A7E-5737-5FF09F9C1955}"/>
              </a:ext>
            </a:extLst>
          </p:cNvPr>
          <p:cNvSpPr txBox="1"/>
          <p:nvPr/>
        </p:nvSpPr>
        <p:spPr>
          <a:xfrm>
            <a:off x="843088" y="1106110"/>
            <a:ext cx="7457824" cy="367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Delapan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faktor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utama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→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meliputi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sistem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hukum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politik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ekonomi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budaya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agama,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pendidikan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sistem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kolonial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dan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globalisasi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Faktor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menjelaskan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mengapa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tiap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negara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memiliki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aturan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berbeda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ID" sz="13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Pendekatan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dalam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Barat →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Empat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model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yaitu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berbasis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pasar modal,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berbasis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hukum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berbasis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perpajakan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dan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berbasis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ekonomi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ID" sz="13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Orientasi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pelaporan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keuangan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Fair Presentation (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penyajian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wajar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) →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menekankan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transparansi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&amp;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kualitas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laporan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dominan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di negara Anglo-Saxon).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Legal Compliance (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kepatuhan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hukum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) →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menekankan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aturan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formal dan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hukum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yang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berlaku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dominan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di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Eropa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Kontinental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).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Tren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global →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Perbedaan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antarnegara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semakin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memudar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karena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globalisasi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dan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harmonisasi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IFRS.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Makna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bagi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bisnis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→ 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Perusahaan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multinasional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harus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menyesuaikan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dengan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berbagai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sistem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agar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laporan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bisa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dipahami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investor global.</a:t>
            </a:r>
          </a:p>
        </p:txBody>
      </p:sp>
      <p:sp>
        <p:nvSpPr>
          <p:cNvPr id="7" name="Google Shape;566;p59">
            <a:extLst>
              <a:ext uri="{FF2B5EF4-FFF2-40B4-BE49-F238E27FC236}">
                <a16:creationId xmlns:a16="http://schemas.microsoft.com/office/drawing/2014/main" id="{95E0857E-8788-A49E-EEA1-CE701631FB23}"/>
              </a:ext>
            </a:extLst>
          </p:cNvPr>
          <p:cNvSpPr txBox="1">
            <a:spLocks/>
          </p:cNvSpPr>
          <p:nvPr/>
        </p:nvSpPr>
        <p:spPr>
          <a:xfrm flipH="1">
            <a:off x="791312" y="283824"/>
            <a:ext cx="7561376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40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Faktor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Perkembangan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Global (Hal. 23)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567;p59">
            <a:extLst>
              <a:ext uri="{FF2B5EF4-FFF2-40B4-BE49-F238E27FC236}">
                <a16:creationId xmlns:a16="http://schemas.microsoft.com/office/drawing/2014/main" id="{1D8DBCD3-6D7A-0B82-4C3F-55BAA04394FA}"/>
              </a:ext>
            </a:extLst>
          </p:cNvPr>
          <p:cNvSpPr txBox="1"/>
          <p:nvPr/>
        </p:nvSpPr>
        <p:spPr>
          <a:xfrm>
            <a:off x="765424" y="962095"/>
            <a:ext cx="7613152" cy="362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Eropa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Prancis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→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berbasis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hukum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laporan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keuangan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mengikuti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aturan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pemerintah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Jerman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→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konservatif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menekankan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kreditor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Inggris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&amp; Belanda →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berbasis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pasar modal,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orientasi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investor.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Republik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Ceko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* →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transisi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dari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sistem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sosialis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berbasis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pasar.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D" sz="13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Amerika &amp; Asia 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AS →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berbasis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aturan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(rule-based, GAAP).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Jepang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→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banyak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dipengaruhi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pemerintah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&amp; bank.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Cina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&amp; India →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mulai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mengadopsi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IFRS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untuk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menarik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investor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asing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ID" sz="13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Pengawasan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audit →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berbeda-beda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di AS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lebih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ketat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dengan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peran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SEC, di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Eropa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lebih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banyak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lembaga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negara.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ID" sz="13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Perbedaan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standar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→ negara Anglo-Saxon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lebih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principle-based,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sedangkan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negara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kontinental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lebih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rule-based.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ID" sz="13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Makna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→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menunjukkan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variasi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global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dalam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regulasi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namun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tren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menuju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IFRS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semakin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kuat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</a:p>
        </p:txBody>
      </p:sp>
      <p:sp>
        <p:nvSpPr>
          <p:cNvPr id="21" name="Google Shape;566;p59">
            <a:extLst>
              <a:ext uri="{FF2B5EF4-FFF2-40B4-BE49-F238E27FC236}">
                <a16:creationId xmlns:a16="http://schemas.microsoft.com/office/drawing/2014/main" id="{AF4CA4FF-4EAD-307D-5520-649AB4D2E8D9}"/>
              </a:ext>
            </a:extLst>
          </p:cNvPr>
          <p:cNvSpPr txBox="1">
            <a:spLocks/>
          </p:cNvSpPr>
          <p:nvPr/>
        </p:nvSpPr>
        <p:spPr>
          <a:xfrm flipH="1">
            <a:off x="791312" y="232453"/>
            <a:ext cx="7561376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40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Sistem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di Negara-Negara (Hal. 23–24)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567;p59">
            <a:extLst>
              <a:ext uri="{FF2B5EF4-FFF2-40B4-BE49-F238E27FC236}">
                <a16:creationId xmlns:a16="http://schemas.microsoft.com/office/drawing/2014/main" id="{E7EC927A-F216-D85A-30F7-68DF5D404F63}"/>
              </a:ext>
            </a:extLst>
          </p:cNvPr>
          <p:cNvSpPr txBox="1"/>
          <p:nvPr/>
        </p:nvSpPr>
        <p:spPr>
          <a:xfrm>
            <a:off x="493160" y="1105933"/>
            <a:ext cx="8157680" cy="362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Pengungkapan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laporan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keuangan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Mandatory Disclosure →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diwajibkan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hukum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/regulator (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misal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standar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aturan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bursa).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Voluntary Disclosure →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informasi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tambahan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yang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diberikan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sukarela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oleh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perusahaan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ID" sz="13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Tujuan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pengungkapan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→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meningkatkan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transparansi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dan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kepercayaan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investor di pasar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ekuitas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global.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Triple Bottom Line Reporting →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perusahaan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multinasional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kini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melaporkan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aspek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: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Keuangan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(profit),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Sosial (people),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Lingkungan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(planet).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ID" sz="13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Transaksi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mata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uang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asing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Spot, Forward, Swap →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instrumen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keuangan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internasional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yang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memengaruhi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pencatatan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Translasi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mata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uang →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keuntungan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/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kerugian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kurs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memengaruhi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laporan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konsolidasi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perusahaan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multinasional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ID" sz="13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Makna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→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pengungkapan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&amp;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translasi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kurs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penting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agar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laporan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bisa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dipahami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dan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relevan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di pasar global.</a:t>
            </a:r>
          </a:p>
        </p:txBody>
      </p:sp>
      <p:sp>
        <p:nvSpPr>
          <p:cNvPr id="21" name="Google Shape;566;p59">
            <a:extLst>
              <a:ext uri="{FF2B5EF4-FFF2-40B4-BE49-F238E27FC236}">
                <a16:creationId xmlns:a16="http://schemas.microsoft.com/office/drawing/2014/main" id="{B5067B28-9E1D-3268-034F-A8167E1AD874}"/>
              </a:ext>
            </a:extLst>
          </p:cNvPr>
          <p:cNvSpPr txBox="1">
            <a:spLocks/>
          </p:cNvSpPr>
          <p:nvPr/>
        </p:nvSpPr>
        <p:spPr>
          <a:xfrm flipH="1">
            <a:off x="791312" y="300520"/>
            <a:ext cx="7561376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40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Pengungkapan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&amp; </a:t>
            </a: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Transaksi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Internasional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(Hal. 23–25)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67;p59">
            <a:extLst>
              <a:ext uri="{FF2B5EF4-FFF2-40B4-BE49-F238E27FC236}">
                <a16:creationId xmlns:a16="http://schemas.microsoft.com/office/drawing/2014/main" id="{E2B9628E-7550-867F-5F09-595E7B16950A}"/>
              </a:ext>
            </a:extLst>
          </p:cNvPr>
          <p:cNvSpPr txBox="1"/>
          <p:nvPr/>
        </p:nvSpPr>
        <p:spPr>
          <a:xfrm>
            <a:off x="493160" y="1023917"/>
            <a:ext cx="8157680" cy="362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Harmonisasi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vs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Standardisasi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Harmonisasi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→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penyesuaian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agar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laporan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sejalan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tapi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masih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ada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fleksibilitas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antarnegara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Standardisasi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→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penyatuan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penuh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standar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misalnya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IFRS).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ID" sz="13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Peran IASB &amp; IFRS → 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IASB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sebagai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badan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penyusun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standar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global yang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mendorong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konvergensi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internasional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ID" sz="13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Tantangan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global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Inflasi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dan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biaya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kini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Fluktuasi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kurs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valuta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asing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Risiko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manajemen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nilai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tukar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translasi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&amp;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transaksi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).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Perbedaan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sistem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perpajakan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antarnegara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ID" sz="13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Analisis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internasional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→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membantu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investor dan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perusahaan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multinasional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memahami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variasi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pelaporan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kualitas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audit,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serta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resiko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ekonomi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ID" sz="13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3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Makna</a:t>
            </a:r>
            <a:r>
              <a:rPr lang="en-ID" sz="13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→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meski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IFRS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menyatukan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standar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masih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ada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tantangan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praktis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dalam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implementasi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di </a:t>
            </a:r>
            <a:r>
              <a:rPr lang="en-ID" sz="13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berbagai</a:t>
            </a:r>
            <a:r>
              <a:rPr lang="en-ID" sz="13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negara.</a:t>
            </a:r>
          </a:p>
        </p:txBody>
      </p:sp>
      <p:sp>
        <p:nvSpPr>
          <p:cNvPr id="9" name="Google Shape;566;p59">
            <a:extLst>
              <a:ext uri="{FF2B5EF4-FFF2-40B4-BE49-F238E27FC236}">
                <a16:creationId xmlns:a16="http://schemas.microsoft.com/office/drawing/2014/main" id="{C8EF4507-A51F-09A4-FCE1-E3C7E03B4609}"/>
              </a:ext>
            </a:extLst>
          </p:cNvPr>
          <p:cNvSpPr txBox="1">
            <a:spLocks/>
          </p:cNvSpPr>
          <p:nvPr/>
        </p:nvSpPr>
        <p:spPr>
          <a:xfrm flipH="1">
            <a:off x="791312" y="300520"/>
            <a:ext cx="7561376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40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Harmonisasi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&amp; </a:t>
            </a: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Tantangan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Global (Hal. 25–27)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87"/>
          <p:cNvSpPr/>
          <p:nvPr/>
        </p:nvSpPr>
        <p:spPr>
          <a:xfrm rot="7269862">
            <a:off x="-2158264" y="-3462738"/>
            <a:ext cx="7471639" cy="477178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87"/>
          <p:cNvSpPr/>
          <p:nvPr/>
        </p:nvSpPr>
        <p:spPr>
          <a:xfrm rot="10558870" flipH="1">
            <a:off x="-4625089" y="957675"/>
            <a:ext cx="6402110" cy="5689154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66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87"/>
          <p:cNvSpPr/>
          <p:nvPr/>
        </p:nvSpPr>
        <p:spPr>
          <a:xfrm rot="-7989178" flipH="1">
            <a:off x="-4350337" y="2229049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87"/>
          <p:cNvSpPr/>
          <p:nvPr/>
        </p:nvSpPr>
        <p:spPr>
          <a:xfrm rot="-514371" flipH="1">
            <a:off x="3008849" y="163322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87"/>
          <p:cNvSpPr/>
          <p:nvPr/>
        </p:nvSpPr>
        <p:spPr>
          <a:xfrm rot="-2141143" flipH="1">
            <a:off x="5987211" y="-1789403"/>
            <a:ext cx="5766686" cy="3682912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87"/>
          <p:cNvSpPr/>
          <p:nvPr/>
        </p:nvSpPr>
        <p:spPr>
          <a:xfrm rot="10800000" flipH="1">
            <a:off x="5337802" y="3129188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87"/>
          <p:cNvSpPr txBox="1">
            <a:spLocks noGrp="1"/>
          </p:cNvSpPr>
          <p:nvPr>
            <p:ph type="subTitle" idx="1"/>
          </p:nvPr>
        </p:nvSpPr>
        <p:spPr>
          <a:xfrm>
            <a:off x="650400" y="996593"/>
            <a:ext cx="5204874" cy="3467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71450" lvl="0" indent="-171450">
              <a:buSzPct val="100000"/>
              <a:buFont typeface="Arial" panose="020B0604020202020204" pitchFamily="34" charset="0"/>
              <a:buChar char="•"/>
            </a:pPr>
            <a:r>
              <a:rPr lang="en-ID" sz="1200" dirty="0"/>
              <a:t>E-</a:t>
            </a:r>
            <a:r>
              <a:rPr lang="en-ID" sz="1200" dirty="0" err="1"/>
              <a:t>centives</a:t>
            </a:r>
            <a:r>
              <a:rPr lang="en-ID" sz="1200" dirty="0"/>
              <a:t>, Inc. (AS), </a:t>
            </a:r>
            <a:r>
              <a:rPr lang="en-ID" sz="1200" dirty="0" err="1"/>
              <a:t>perusahaan</a:t>
            </a:r>
            <a:r>
              <a:rPr lang="en-ID" sz="1200" dirty="0"/>
              <a:t> </a:t>
            </a:r>
            <a:r>
              <a:rPr lang="en-ID" sz="1200" dirty="0" err="1"/>
              <a:t>teknologi</a:t>
            </a:r>
            <a:r>
              <a:rPr lang="en-ID" sz="1200" dirty="0"/>
              <a:t> </a:t>
            </a:r>
            <a:r>
              <a:rPr lang="en-ID" sz="1200" dirty="0" err="1"/>
              <a:t>pemasaran</a:t>
            </a:r>
            <a:r>
              <a:rPr lang="en-ID" sz="1200" dirty="0"/>
              <a:t> online pada </a:t>
            </a:r>
            <a:r>
              <a:rPr lang="en-ID" sz="1200" dirty="0" err="1"/>
              <a:t>tanggal</a:t>
            </a:r>
            <a:r>
              <a:rPr lang="en-ID" sz="1200" dirty="0"/>
              <a:t> ⁠3 </a:t>
            </a:r>
            <a:r>
              <a:rPr lang="en-ID" sz="1200" dirty="0" err="1"/>
              <a:t>Oktober</a:t>
            </a:r>
            <a:r>
              <a:rPr lang="en-ID" sz="1200" dirty="0"/>
              <a:t> 2000 </a:t>
            </a:r>
            <a:r>
              <a:rPr lang="en-ID" sz="1200" dirty="0" err="1"/>
              <a:t>melakukan</a:t>
            </a:r>
            <a:r>
              <a:rPr lang="en-ID" sz="1200" dirty="0"/>
              <a:t> IPO (</a:t>
            </a:r>
            <a:r>
              <a:rPr lang="en-ID" sz="1200" dirty="0" err="1"/>
              <a:t>penawaran</a:t>
            </a:r>
            <a:r>
              <a:rPr lang="en-ID" sz="1200" dirty="0"/>
              <a:t> </a:t>
            </a:r>
            <a:r>
              <a:rPr lang="en-ID" sz="1200" dirty="0" err="1"/>
              <a:t>saham</a:t>
            </a:r>
            <a:r>
              <a:rPr lang="en-ID" sz="1200" dirty="0"/>
              <a:t> </a:t>
            </a:r>
            <a:r>
              <a:rPr lang="en-ID" sz="1200" dirty="0" err="1"/>
              <a:t>perdana</a:t>
            </a:r>
            <a:r>
              <a:rPr lang="en-ID" sz="1200" dirty="0"/>
              <a:t>) di Pasar </a:t>
            </a:r>
            <a:r>
              <a:rPr lang="en-ID" sz="1200" dirty="0" err="1"/>
              <a:t>Baru</a:t>
            </a:r>
            <a:r>
              <a:rPr lang="en-ID" sz="1200" dirty="0"/>
              <a:t> Bursa </a:t>
            </a:r>
            <a:r>
              <a:rPr lang="en-ID" sz="1200" dirty="0" err="1"/>
              <a:t>Efek</a:t>
            </a:r>
            <a:r>
              <a:rPr lang="en-ID" sz="1200" dirty="0"/>
              <a:t> Swiss, </a:t>
            </a:r>
            <a:r>
              <a:rPr lang="en-ID" sz="1200" dirty="0" err="1"/>
              <a:t>dapat</a:t>
            </a:r>
            <a:r>
              <a:rPr lang="en-ID" sz="1200" dirty="0"/>
              <a:t> modal ± US$40 </a:t>
            </a:r>
            <a:r>
              <a:rPr lang="en-ID" sz="1200" dirty="0" err="1"/>
              <a:t>juta</a:t>
            </a:r>
            <a:r>
              <a:rPr lang="en-ID" sz="1200" dirty="0"/>
              <a:t>.</a:t>
            </a:r>
          </a:p>
          <a:p>
            <a:pPr marL="171450" lvl="0" indent="-171450">
              <a:buSzPct val="100000"/>
              <a:buFont typeface="Arial" panose="020B0604020202020204" pitchFamily="34" charset="0"/>
              <a:buChar char="•"/>
            </a:pPr>
            <a:r>
              <a:rPr lang="en-ID" sz="1200" dirty="0" err="1"/>
              <a:t>Pendapatan</a:t>
            </a:r>
            <a:r>
              <a:rPr lang="en-ID" sz="1200" dirty="0"/>
              <a:t> pd 31 Des 1999 (US$740.000),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rugi</a:t>
            </a:r>
            <a:r>
              <a:rPr lang="en-ID" sz="1200" dirty="0"/>
              <a:t> </a:t>
            </a:r>
            <a:r>
              <a:rPr lang="en-ID" sz="1200" dirty="0" err="1"/>
              <a:t>besar</a:t>
            </a:r>
            <a:r>
              <a:rPr lang="en-ID" sz="1200" dirty="0"/>
              <a:t> (US$16 </a:t>
            </a:r>
            <a:r>
              <a:rPr lang="en-ID" sz="1200" dirty="0" err="1"/>
              <a:t>juta</a:t>
            </a:r>
            <a:r>
              <a:rPr lang="en-ID" sz="1200" dirty="0"/>
              <a:t>), </a:t>
            </a:r>
            <a:r>
              <a:rPr lang="en-ID" sz="1200" dirty="0" err="1"/>
              <a:t>tanggal</a:t>
            </a:r>
            <a:r>
              <a:rPr lang="en-ID" sz="1200" dirty="0"/>
              <a:t> 30 </a:t>
            </a:r>
            <a:r>
              <a:rPr lang="en-ID" sz="1200" dirty="0" err="1"/>
              <a:t>Juni</a:t>
            </a:r>
            <a:r>
              <a:rPr lang="en-ID" sz="1200" dirty="0"/>
              <a:t> 2000 </a:t>
            </a:r>
            <a:r>
              <a:rPr lang="en-ID" sz="1200" dirty="0" err="1"/>
              <a:t>memiliki</a:t>
            </a:r>
            <a:r>
              <a:rPr lang="en-ID" sz="1200" dirty="0"/>
              <a:t> </a:t>
            </a:r>
            <a:r>
              <a:rPr lang="en-ID" sz="1200" dirty="0" err="1"/>
              <a:t>defisit</a:t>
            </a:r>
            <a:r>
              <a:rPr lang="en-ID" sz="1200" dirty="0"/>
              <a:t> </a:t>
            </a:r>
            <a:r>
              <a:rPr lang="en-ID" sz="1200" dirty="0" err="1"/>
              <a:t>akumulasi</a:t>
            </a:r>
            <a:r>
              <a:rPr lang="en-ID" sz="1200" dirty="0"/>
              <a:t> </a:t>
            </a:r>
            <a:r>
              <a:rPr lang="en-ID" sz="1200" dirty="0" err="1"/>
              <a:t>sekitar</a:t>
            </a:r>
            <a:r>
              <a:rPr lang="en-ID" sz="1200" dirty="0"/>
              <a:t> (US$39 </a:t>
            </a:r>
            <a:r>
              <a:rPr lang="en-ID" sz="1200" dirty="0" err="1"/>
              <a:t>juta</a:t>
            </a:r>
            <a:r>
              <a:rPr lang="en-ID" sz="1200" dirty="0"/>
              <a:t>).</a:t>
            </a:r>
          </a:p>
          <a:p>
            <a:pPr marL="171450" lvl="0" indent="-171450">
              <a:buSzPct val="100000"/>
              <a:buFont typeface="Arial" panose="020B0604020202020204" pitchFamily="34" charset="0"/>
              <a:buChar char="•"/>
            </a:pPr>
            <a:endParaRPr lang="en-ID" sz="1200" dirty="0"/>
          </a:p>
          <a:p>
            <a:pPr marL="171450" lvl="0" indent="-171450">
              <a:buSzPct val="100000"/>
              <a:buFont typeface="Arial" panose="020B0604020202020204" pitchFamily="34" charset="0"/>
              <a:buChar char="•"/>
            </a:pPr>
            <a:r>
              <a:rPr lang="en-ID" sz="1200" dirty="0"/>
              <a:t>Strategi: </a:t>
            </a:r>
            <a:r>
              <a:rPr lang="en-ID" sz="1200" dirty="0" err="1"/>
              <a:t>ekspansi</a:t>
            </a:r>
            <a:r>
              <a:rPr lang="en-ID" sz="1200" dirty="0"/>
              <a:t> </a:t>
            </a:r>
            <a:r>
              <a:rPr lang="en-ID" sz="1200" dirty="0" err="1"/>
              <a:t>ke</a:t>
            </a:r>
            <a:r>
              <a:rPr lang="en-ID" sz="1200" dirty="0"/>
              <a:t> </a:t>
            </a:r>
            <a:r>
              <a:rPr lang="en-ID" sz="1200" dirty="0" err="1"/>
              <a:t>Eropa</a:t>
            </a:r>
            <a:r>
              <a:rPr lang="en-ID" sz="1200" dirty="0"/>
              <a:t> (Swiss, </a:t>
            </a:r>
            <a:r>
              <a:rPr lang="en-ID" sz="1200" dirty="0" err="1"/>
              <a:t>Inggris</a:t>
            </a:r>
            <a:r>
              <a:rPr lang="en-ID" sz="1200" dirty="0"/>
              <a:t>, </a:t>
            </a:r>
            <a:r>
              <a:rPr lang="en-ID" sz="1200" dirty="0" err="1"/>
              <a:t>Jerman</a:t>
            </a:r>
            <a:r>
              <a:rPr lang="en-ID" sz="1200" dirty="0"/>
              <a:t>).</a:t>
            </a:r>
          </a:p>
          <a:p>
            <a:pPr marL="171450" lvl="0" indent="-171450">
              <a:buSzPct val="100000"/>
              <a:buFont typeface="Arial" panose="020B0604020202020204" pitchFamily="34" charset="0"/>
              <a:buChar char="•"/>
            </a:pPr>
            <a:r>
              <a:rPr lang="en-ID" sz="1200" dirty="0" err="1"/>
              <a:t>Tidak</a:t>
            </a:r>
            <a:r>
              <a:rPr lang="en-ID" sz="1200" dirty="0"/>
              <a:t> IPO di AS </a:t>
            </a:r>
            <a:r>
              <a:rPr lang="en-ID" sz="1200" dirty="0" err="1"/>
              <a:t>karena</a:t>
            </a:r>
            <a:r>
              <a:rPr lang="en-ID" sz="1200" dirty="0"/>
              <a:t> </a:t>
            </a:r>
            <a:r>
              <a:rPr lang="en-ID" sz="1200" dirty="0" err="1"/>
              <a:t>aturan</a:t>
            </a:r>
            <a:r>
              <a:rPr lang="en-ID" sz="1200" dirty="0"/>
              <a:t> </a:t>
            </a:r>
            <a:r>
              <a:rPr lang="en-ID" sz="1200" dirty="0" err="1"/>
              <a:t>lebih</a:t>
            </a:r>
            <a:r>
              <a:rPr lang="en-ID" sz="1200" dirty="0"/>
              <a:t> </a:t>
            </a:r>
            <a:r>
              <a:rPr lang="en-ID" sz="1200" dirty="0" err="1"/>
              <a:t>ketat</a:t>
            </a:r>
            <a:r>
              <a:rPr lang="en-ID" sz="1200" dirty="0"/>
              <a:t> &amp; </a:t>
            </a:r>
            <a:r>
              <a:rPr lang="en-ID" sz="1200" dirty="0" err="1"/>
              <a:t>biaya</a:t>
            </a:r>
            <a:r>
              <a:rPr lang="en-ID" sz="1200" dirty="0"/>
              <a:t> </a:t>
            </a:r>
            <a:r>
              <a:rPr lang="en-ID" sz="1200" dirty="0" err="1"/>
              <a:t>tinggi</a:t>
            </a:r>
            <a:r>
              <a:rPr lang="en-ID" sz="1200" dirty="0"/>
              <a:t>.</a:t>
            </a:r>
          </a:p>
          <a:p>
            <a:pPr marL="0" lvl="0" indent="0"/>
            <a:endParaRPr lang="en-ID" sz="1200" dirty="0"/>
          </a:p>
          <a:p>
            <a:pPr marL="0" lvl="0" indent="0"/>
            <a:r>
              <a:rPr lang="en-ID" sz="1200" b="1" dirty="0" err="1"/>
              <a:t>Pertanyaan</a:t>
            </a:r>
            <a:r>
              <a:rPr lang="en-ID" sz="1200" b="1" dirty="0"/>
              <a:t>:</a:t>
            </a:r>
          </a:p>
          <a:p>
            <a:pPr marL="228600" lvl="0" indent="-228600">
              <a:buSzPct val="100000"/>
              <a:buFont typeface="+mj-lt"/>
              <a:buAutoNum type="arabicPeriod"/>
            </a:pPr>
            <a:r>
              <a:rPr lang="en-ID" sz="1200" dirty="0"/>
              <a:t>⁠</a:t>
            </a:r>
            <a:r>
              <a:rPr lang="en-ID" sz="1200" dirty="0" err="1"/>
              <a:t>Faktor</a:t>
            </a:r>
            <a:r>
              <a:rPr lang="en-ID" sz="1200" dirty="0"/>
              <a:t> </a:t>
            </a:r>
            <a:r>
              <a:rPr lang="en-ID" sz="1200" dirty="0" err="1"/>
              <a:t>apa</a:t>
            </a:r>
            <a:r>
              <a:rPr lang="en-ID" sz="1200" dirty="0"/>
              <a:t> yang </a:t>
            </a:r>
            <a:r>
              <a:rPr lang="en-ID" sz="1200" dirty="0" err="1"/>
              <a:t>memengaruhi</a:t>
            </a:r>
            <a:r>
              <a:rPr lang="en-ID" sz="1200" dirty="0"/>
              <a:t> </a:t>
            </a:r>
            <a:r>
              <a:rPr lang="en-ID" sz="1200" dirty="0" err="1"/>
              <a:t>pemilihan</a:t>
            </a:r>
            <a:r>
              <a:rPr lang="en-ID" sz="1200" dirty="0"/>
              <a:t> pasar </a:t>
            </a:r>
            <a:r>
              <a:rPr lang="en-ID" sz="1200" dirty="0" err="1"/>
              <a:t>luar</a:t>
            </a:r>
            <a:r>
              <a:rPr lang="en-ID" sz="1200" dirty="0"/>
              <a:t> negeri dan </a:t>
            </a:r>
            <a:r>
              <a:rPr lang="en-ID" sz="1200" dirty="0" err="1"/>
              <a:t>mengapa</a:t>
            </a:r>
            <a:r>
              <a:rPr lang="en-ID" sz="1200" dirty="0"/>
              <a:t> Swiss </a:t>
            </a:r>
            <a:r>
              <a:rPr lang="en-ID" sz="1200" dirty="0" err="1"/>
              <a:t>dipilih</a:t>
            </a:r>
            <a:r>
              <a:rPr lang="en-ID" sz="1200" dirty="0"/>
              <a:t>? (Pada </a:t>
            </a:r>
            <a:r>
              <a:rPr lang="en-ID" sz="1200" dirty="0" err="1"/>
              <a:t>Tampilan</a:t>
            </a:r>
            <a:r>
              <a:rPr lang="en-ID" sz="1200" dirty="0"/>
              <a:t> 1-9, Hal. 42)</a:t>
            </a:r>
          </a:p>
          <a:p>
            <a:pPr marL="228600" lvl="0" indent="-228600">
              <a:buSzPct val="100000"/>
              <a:buFont typeface="+mj-lt"/>
              <a:buAutoNum type="arabicPeriod"/>
            </a:pPr>
            <a:r>
              <a:rPr lang="en-ID" sz="1200" dirty="0" err="1"/>
              <a:t>Mengapa</a:t>
            </a:r>
            <a:r>
              <a:rPr lang="en-ID" sz="1200" dirty="0"/>
              <a:t> </a:t>
            </a:r>
            <a:r>
              <a:rPr lang="en-ID" sz="1200" dirty="0" err="1"/>
              <a:t>tidak</a:t>
            </a:r>
            <a:r>
              <a:rPr lang="en-ID" sz="1200" dirty="0"/>
              <a:t> IPO di AS? </a:t>
            </a:r>
            <a:r>
              <a:rPr lang="en-ID" sz="1200" dirty="0" err="1"/>
              <a:t>Apa</a:t>
            </a:r>
            <a:r>
              <a:rPr lang="en-ID" sz="1200" dirty="0"/>
              <a:t> </a:t>
            </a:r>
            <a:r>
              <a:rPr lang="en-ID" sz="1200" dirty="0" err="1"/>
              <a:t>kelemahannya</a:t>
            </a:r>
            <a:r>
              <a:rPr lang="en-ID" sz="1200" dirty="0"/>
              <a:t>?</a:t>
            </a:r>
          </a:p>
          <a:p>
            <a:pPr marL="228600" lvl="0" indent="-228600">
              <a:buSzPct val="100000"/>
              <a:buFont typeface="+mj-lt"/>
              <a:buAutoNum type="arabicPeriod"/>
            </a:pPr>
            <a:r>
              <a:rPr lang="en-ID" sz="1200" dirty="0" err="1"/>
              <a:t>Apa</a:t>
            </a:r>
            <a:r>
              <a:rPr lang="en-ID" sz="1200" dirty="0"/>
              <a:t> </a:t>
            </a:r>
            <a:r>
              <a:rPr lang="en-ID" sz="1200" dirty="0" err="1"/>
              <a:t>keuntungan</a:t>
            </a:r>
            <a:r>
              <a:rPr lang="en-ID" sz="1200" dirty="0"/>
              <a:t> &amp; </a:t>
            </a:r>
            <a:r>
              <a:rPr lang="en-ID" sz="1200" dirty="0" err="1"/>
              <a:t>kerugian</a:t>
            </a:r>
            <a:r>
              <a:rPr lang="en-ID" sz="1200" dirty="0"/>
              <a:t> </a:t>
            </a:r>
            <a:r>
              <a:rPr lang="en-ID" sz="1200" dirty="0" err="1"/>
              <a:t>memakai</a:t>
            </a:r>
            <a:r>
              <a:rPr lang="en-ID" sz="1200" dirty="0"/>
              <a:t> GAAP AS?</a:t>
            </a:r>
          </a:p>
          <a:p>
            <a:pPr marL="228600" lvl="0" indent="-228600">
              <a:buSzPct val="100000"/>
              <a:buFont typeface="+mj-lt"/>
              <a:buAutoNum type="arabicPeriod"/>
            </a:pPr>
            <a:r>
              <a:rPr lang="en-ID" sz="1200" dirty="0" err="1"/>
              <a:t>Haruskah</a:t>
            </a:r>
            <a:r>
              <a:rPr lang="en-ID" sz="1200" dirty="0"/>
              <a:t> Bursa Swiss </a:t>
            </a:r>
            <a:r>
              <a:rPr lang="en-ID" sz="1200" dirty="0" err="1"/>
              <a:t>mewajibkan</a:t>
            </a:r>
            <a:r>
              <a:rPr lang="en-ID" sz="1200" dirty="0"/>
              <a:t> </a:t>
            </a:r>
            <a:r>
              <a:rPr lang="en-ID" sz="1200" dirty="0" err="1"/>
              <a:t>standar</a:t>
            </a:r>
            <a:r>
              <a:rPr lang="en-ID" sz="1200" dirty="0"/>
              <a:t> </a:t>
            </a:r>
            <a:r>
              <a:rPr lang="en-ID" sz="1200" dirty="0" err="1"/>
              <a:t>akuntansi</a:t>
            </a:r>
            <a:r>
              <a:rPr lang="en-ID" sz="1200" dirty="0"/>
              <a:t> Swiss?</a:t>
            </a:r>
          </a:p>
          <a:p>
            <a:pPr marL="228600" lvl="0" indent="-228600">
              <a:buSzPct val="100000"/>
              <a:buFont typeface="+mj-lt"/>
              <a:buAutoNum type="arabicPeriod"/>
            </a:pPr>
            <a:r>
              <a:rPr lang="en-ID" sz="1200" dirty="0" err="1"/>
              <a:t>Apakah</a:t>
            </a:r>
            <a:r>
              <a:rPr lang="en-ID" sz="1200" dirty="0"/>
              <a:t> E-</a:t>
            </a:r>
            <a:r>
              <a:rPr lang="en-ID" sz="1200" dirty="0" err="1"/>
              <a:t>centives</a:t>
            </a:r>
            <a:r>
              <a:rPr lang="en-ID" sz="1200" dirty="0"/>
              <a:t> </a:t>
            </a:r>
            <a:r>
              <a:rPr lang="en-ID" sz="1200" dirty="0" err="1"/>
              <a:t>sesuai</a:t>
            </a:r>
            <a:r>
              <a:rPr lang="en-ID" sz="1200" dirty="0"/>
              <a:t> </a:t>
            </a:r>
            <a:r>
              <a:rPr lang="en-ID" sz="1200" dirty="0" err="1"/>
              <a:t>profil</a:t>
            </a:r>
            <a:r>
              <a:rPr lang="en-ID" sz="1200" dirty="0"/>
              <a:t> </a:t>
            </a:r>
            <a:r>
              <a:rPr lang="en-ID" sz="1200" dirty="0" err="1"/>
              <a:t>perusahaan</a:t>
            </a:r>
            <a:r>
              <a:rPr lang="en-ID" sz="1200" dirty="0"/>
              <a:t> Pasar </a:t>
            </a:r>
            <a:r>
              <a:rPr lang="en-ID" sz="1200" dirty="0" err="1"/>
              <a:t>Baru</a:t>
            </a:r>
            <a:r>
              <a:rPr lang="en-ID" sz="1200" dirty="0"/>
              <a:t> Swiss?</a:t>
            </a:r>
          </a:p>
        </p:txBody>
      </p:sp>
      <p:sp>
        <p:nvSpPr>
          <p:cNvPr id="956" name="Google Shape;956;p87"/>
          <p:cNvSpPr txBox="1">
            <a:spLocks noGrp="1"/>
          </p:cNvSpPr>
          <p:nvPr>
            <p:ph type="title"/>
          </p:nvPr>
        </p:nvSpPr>
        <p:spPr>
          <a:xfrm>
            <a:off x="723349" y="368568"/>
            <a:ext cx="4945675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STUDI </a:t>
            </a:r>
            <a:r>
              <a:rPr lang="en" dirty="0">
                <a:solidFill>
                  <a:schemeClr val="lt1"/>
                </a:solidFill>
              </a:rPr>
              <a:t>KASUS 1-1 (hal. 41-42)</a:t>
            </a:r>
            <a:endParaRPr dirty="0">
              <a:solidFill>
                <a:schemeClr val="lt1"/>
              </a:solidFill>
              <a:highlight>
                <a:srgbClr val="FFFF00"/>
              </a:highlight>
            </a:endParaRPr>
          </a:p>
        </p:txBody>
      </p:sp>
      <p:sp>
        <p:nvSpPr>
          <p:cNvPr id="957" name="Google Shape;957;p87"/>
          <p:cNvSpPr txBox="1">
            <a:spLocks noGrp="1"/>
          </p:cNvSpPr>
          <p:nvPr>
            <p:ph type="title"/>
          </p:nvPr>
        </p:nvSpPr>
        <p:spPr>
          <a:xfrm>
            <a:off x="6896225" y="1728500"/>
            <a:ext cx="15267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0">
                <a:solidFill>
                  <a:schemeClr val="lt1"/>
                </a:solidFill>
              </a:rPr>
              <a:t>“”</a:t>
            </a:r>
            <a:endParaRPr sz="16000">
              <a:solidFill>
                <a:schemeClr val="lt1"/>
              </a:solidFill>
            </a:endParaRPr>
          </a:p>
        </p:txBody>
      </p:sp>
      <p:sp>
        <p:nvSpPr>
          <p:cNvPr id="958" name="Google Shape;958;p87"/>
          <p:cNvSpPr/>
          <p:nvPr/>
        </p:nvSpPr>
        <p:spPr>
          <a:xfrm rot="9748587" flipH="1">
            <a:off x="4304027" y="2585840"/>
            <a:ext cx="8200944" cy="301569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9"/>
          <p:cNvSpPr txBox="1">
            <a:spLocks noGrp="1"/>
          </p:cNvSpPr>
          <p:nvPr>
            <p:ph type="title"/>
          </p:nvPr>
        </p:nvSpPr>
        <p:spPr>
          <a:xfrm flipH="1">
            <a:off x="720000" y="294577"/>
            <a:ext cx="77040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BAB 1 - PENDAHULUAN</a:t>
            </a:r>
            <a:endParaRPr b="1" dirty="0"/>
          </a:p>
        </p:txBody>
      </p:sp>
      <p:sp>
        <p:nvSpPr>
          <p:cNvPr id="567" name="Google Shape;567;p59"/>
          <p:cNvSpPr txBox="1"/>
          <p:nvPr/>
        </p:nvSpPr>
        <p:spPr>
          <a:xfrm>
            <a:off x="713249" y="1113540"/>
            <a:ext cx="7944975" cy="313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adalah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cabang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ilmu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ekonomi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yang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berfungsi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menyediakan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informasi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mengenai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perusahaan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dan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transaksinya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untuk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memfasilitasi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keputusan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alokasi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sumber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daya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1).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ID" sz="12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Informasi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yang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andal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&amp;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relevan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membantu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distribusi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sumber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daya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secara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optimal,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sedangkan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informasi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yang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buruk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membuat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alokasi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menjadi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tidak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efisien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1).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ID" sz="12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Proses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utama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meliputi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Pengukuran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→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identifikasi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pengelompokan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dan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perhitungan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aktivitas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ekonomi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;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hasilnya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memberi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</a:p>
          <a:p>
            <a:pPr lvl="1"/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	           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gambaran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profitabilitas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&amp;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posisi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keuangan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1–2).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Pengungkapan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→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komunikasi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hasil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pengukuran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kepada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pengguna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manajemen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investor,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kreditur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	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	                  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pemerintah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),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mencakup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“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apa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kapan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bagaimana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dan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kepada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siapa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”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informasi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	                  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disampaikan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2).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Auditing →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pemeriksaan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atas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keandalan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laporan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 Auditor internal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bekerja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untuk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manajemen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sedangkan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	 auditor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eksternal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memastikan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laporan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sesuai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standar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yang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berlaku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2).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D" sz="12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internasional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menekankan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perusahaan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multinasional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(MNC)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dengan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transaksi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lintas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negara,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melibatkan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isu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pelaporan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kepada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pemakai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di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berbagai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yurisdiksi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1).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88"/>
          <p:cNvSpPr txBox="1">
            <a:spLocks noGrp="1"/>
          </p:cNvSpPr>
          <p:nvPr>
            <p:ph type="title"/>
          </p:nvPr>
        </p:nvSpPr>
        <p:spPr>
          <a:xfrm>
            <a:off x="2542676" y="281780"/>
            <a:ext cx="4058648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JAWABAN STUDI KASUS</a:t>
            </a:r>
            <a:endParaRPr dirty="0"/>
          </a:p>
        </p:txBody>
      </p:sp>
      <p:sp>
        <p:nvSpPr>
          <p:cNvPr id="964" name="Google Shape;964;p88"/>
          <p:cNvSpPr txBox="1">
            <a:spLocks noGrp="1"/>
          </p:cNvSpPr>
          <p:nvPr>
            <p:ph type="subTitle" idx="1"/>
          </p:nvPr>
        </p:nvSpPr>
        <p:spPr>
          <a:xfrm>
            <a:off x="390418" y="1259344"/>
            <a:ext cx="8363164" cy="36023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42900" lvl="0" indent="-342900" algn="l">
              <a:buSzPct val="100000"/>
              <a:buFont typeface="+mj-lt"/>
              <a:buAutoNum type="arabicPeriod"/>
            </a:pPr>
            <a:r>
              <a:rPr lang="en-ID" sz="1400" b="1" dirty="0" err="1"/>
              <a:t>Pemilihan</a:t>
            </a:r>
            <a:r>
              <a:rPr lang="en-ID" sz="1400" b="1" dirty="0"/>
              <a:t> pasar </a:t>
            </a:r>
            <a:r>
              <a:rPr lang="en-ID" sz="1400" b="1" dirty="0" err="1"/>
              <a:t>luar</a:t>
            </a:r>
            <a:r>
              <a:rPr lang="en-ID" sz="1400" b="1" dirty="0"/>
              <a:t> negeri </a:t>
            </a:r>
            <a:r>
              <a:rPr lang="en-ID" sz="1400" dirty="0"/>
              <a:t>→ Swiss </a:t>
            </a:r>
            <a:r>
              <a:rPr lang="en-ID" sz="1400" dirty="0" err="1"/>
              <a:t>dipilih</a:t>
            </a:r>
            <a:r>
              <a:rPr lang="en-ID" sz="1400" dirty="0"/>
              <a:t> </a:t>
            </a:r>
            <a:r>
              <a:rPr lang="en-ID" sz="1400" dirty="0" err="1"/>
              <a:t>karena</a:t>
            </a:r>
            <a:r>
              <a:rPr lang="en-ID" sz="1400" dirty="0"/>
              <a:t> </a:t>
            </a:r>
            <a:r>
              <a:rPr lang="en-ID" sz="1400" dirty="0" err="1"/>
              <a:t>aturan</a:t>
            </a:r>
            <a:r>
              <a:rPr lang="en-ID" sz="1400" dirty="0"/>
              <a:t> </a:t>
            </a:r>
            <a:r>
              <a:rPr lang="en-ID" sz="1400" dirty="0" err="1"/>
              <a:t>pencatatan</a:t>
            </a:r>
            <a:r>
              <a:rPr lang="en-ID" sz="1400" dirty="0"/>
              <a:t> </a:t>
            </a:r>
            <a:r>
              <a:rPr lang="en-ID" sz="1400" dirty="0" err="1"/>
              <a:t>lebih</a:t>
            </a:r>
            <a:r>
              <a:rPr lang="en-ID" sz="1400" dirty="0"/>
              <a:t> </a:t>
            </a:r>
            <a:r>
              <a:rPr lang="en-ID" sz="1400" dirty="0" err="1"/>
              <a:t>mudah</a:t>
            </a:r>
            <a:r>
              <a:rPr lang="en-ID" sz="1400" dirty="0"/>
              <a:t>, </a:t>
            </a:r>
            <a:r>
              <a:rPr lang="en-ID" sz="1400" dirty="0" err="1"/>
              <a:t>biaya</a:t>
            </a:r>
            <a:r>
              <a:rPr lang="en-ID" sz="1400" dirty="0"/>
              <a:t> </a:t>
            </a:r>
            <a:r>
              <a:rPr lang="en-ID" sz="1400" dirty="0" err="1"/>
              <a:t>lebih</a:t>
            </a:r>
            <a:r>
              <a:rPr lang="en-ID" sz="1400" dirty="0"/>
              <a:t> </a:t>
            </a:r>
            <a:r>
              <a:rPr lang="en-ID" sz="1400" dirty="0" err="1"/>
              <a:t>rendah</a:t>
            </a:r>
            <a:r>
              <a:rPr lang="en-ID" sz="1400" dirty="0"/>
              <a:t>, </a:t>
            </a:r>
            <a:r>
              <a:rPr lang="en-ID" sz="1400" dirty="0" err="1"/>
              <a:t>serta</a:t>
            </a:r>
            <a:r>
              <a:rPr lang="en-ID" sz="1400" dirty="0"/>
              <a:t> </a:t>
            </a:r>
            <a:r>
              <a:rPr lang="en-ID" sz="1400" dirty="0" err="1"/>
              <a:t>membuka</a:t>
            </a:r>
            <a:r>
              <a:rPr lang="en-ID" sz="1400" dirty="0"/>
              <a:t> </a:t>
            </a:r>
            <a:r>
              <a:rPr lang="en-ID" sz="1400" dirty="0" err="1"/>
              <a:t>akses</a:t>
            </a:r>
            <a:r>
              <a:rPr lang="en-ID" sz="1400" dirty="0"/>
              <a:t> investor </a:t>
            </a:r>
            <a:r>
              <a:rPr lang="en-ID" sz="1400" dirty="0" err="1"/>
              <a:t>Eropa</a:t>
            </a:r>
            <a:r>
              <a:rPr lang="en-ID" sz="1400" dirty="0"/>
              <a:t> yang </a:t>
            </a:r>
            <a:r>
              <a:rPr lang="en-ID" sz="1400" dirty="0" err="1"/>
              <a:t>mendukung</a:t>
            </a:r>
            <a:r>
              <a:rPr lang="en-ID" sz="1400" dirty="0"/>
              <a:t> </a:t>
            </a:r>
            <a:r>
              <a:rPr lang="en-ID" sz="1400" dirty="0" err="1"/>
              <a:t>rencana</a:t>
            </a:r>
            <a:r>
              <a:rPr lang="en-ID" sz="1400" dirty="0"/>
              <a:t> </a:t>
            </a:r>
            <a:r>
              <a:rPr lang="en-ID" sz="1400" dirty="0" err="1"/>
              <a:t>ekspansi</a:t>
            </a:r>
            <a:r>
              <a:rPr lang="en-ID" sz="1400" dirty="0"/>
              <a:t>.</a:t>
            </a:r>
          </a:p>
          <a:p>
            <a:pPr marL="0" lvl="0" indent="0" algn="l">
              <a:buSzPct val="100000"/>
            </a:pPr>
            <a:endParaRPr lang="en-ID" sz="1400" dirty="0"/>
          </a:p>
          <a:p>
            <a:pPr marL="342900" lvl="0" indent="-342900" algn="l">
              <a:buSzPct val="100000"/>
              <a:buFont typeface="+mj-lt"/>
              <a:buAutoNum type="arabicPeriod" startAt="2"/>
            </a:pPr>
            <a:r>
              <a:rPr lang="en-ID" sz="1400" b="1" dirty="0" err="1"/>
              <a:t>Tidak</a:t>
            </a:r>
            <a:r>
              <a:rPr lang="en-ID" sz="1400" b="1" dirty="0"/>
              <a:t> IPO di AS </a:t>
            </a:r>
            <a:r>
              <a:rPr lang="en-ID" sz="1400" dirty="0"/>
              <a:t>→ </a:t>
            </a:r>
            <a:r>
              <a:rPr lang="en-ID" sz="1400" dirty="0" err="1"/>
              <a:t>aturan</a:t>
            </a:r>
            <a:r>
              <a:rPr lang="en-ID" sz="1400" dirty="0"/>
              <a:t> SEC </a:t>
            </a:r>
            <a:r>
              <a:rPr lang="en-ID" sz="1400" dirty="0" err="1"/>
              <a:t>lebih</a:t>
            </a:r>
            <a:r>
              <a:rPr lang="en-ID" sz="1400" dirty="0"/>
              <a:t> </a:t>
            </a:r>
            <a:r>
              <a:rPr lang="en-ID" sz="1400" dirty="0" err="1"/>
              <a:t>ketat</a:t>
            </a:r>
            <a:r>
              <a:rPr lang="en-ID" sz="1400" dirty="0"/>
              <a:t> dan mahal, </a:t>
            </a:r>
            <a:r>
              <a:rPr lang="en-ID" sz="1400" dirty="0" err="1"/>
              <a:t>sementara</a:t>
            </a:r>
            <a:r>
              <a:rPr lang="en-ID" sz="1400" dirty="0"/>
              <a:t> E-</a:t>
            </a:r>
            <a:r>
              <a:rPr lang="en-ID" sz="1400" dirty="0" err="1"/>
              <a:t>centives</a:t>
            </a:r>
            <a:r>
              <a:rPr lang="en-ID" sz="1400" dirty="0"/>
              <a:t> </a:t>
            </a:r>
            <a:r>
              <a:rPr lang="en-ID" sz="1400" dirty="0" err="1"/>
              <a:t>masih</a:t>
            </a:r>
            <a:r>
              <a:rPr lang="en-ID" sz="1400" dirty="0"/>
              <a:t> </a:t>
            </a:r>
            <a:r>
              <a:rPr lang="en-ID" sz="1400" dirty="0" err="1"/>
              <a:t>merugi</a:t>
            </a:r>
            <a:r>
              <a:rPr lang="en-ID" sz="1400" dirty="0"/>
              <a:t>.</a:t>
            </a:r>
          </a:p>
          <a:p>
            <a:pPr marL="0" lvl="0" indent="0" algn="l">
              <a:buSzPct val="100000"/>
            </a:pPr>
            <a:r>
              <a:rPr lang="en-ID" sz="1400" b="1" dirty="0"/>
              <a:t>          </a:t>
            </a:r>
            <a:r>
              <a:rPr lang="en-ID" sz="1400" b="1" dirty="0" err="1"/>
              <a:t>Kelemahan</a:t>
            </a:r>
            <a:r>
              <a:rPr lang="en-ID" sz="1400" dirty="0"/>
              <a:t> : </a:t>
            </a:r>
            <a:r>
              <a:rPr lang="en-ID" sz="1400" dirty="0" err="1"/>
              <a:t>kehilangan</a:t>
            </a:r>
            <a:r>
              <a:rPr lang="en-ID" sz="1400" dirty="0"/>
              <a:t> </a:t>
            </a:r>
            <a:r>
              <a:rPr lang="en-ID" sz="1400" dirty="0" err="1"/>
              <a:t>akses</a:t>
            </a:r>
            <a:r>
              <a:rPr lang="en-ID" sz="1400" dirty="0"/>
              <a:t> investor </a:t>
            </a:r>
            <a:r>
              <a:rPr lang="en-ID" sz="1400" dirty="0" err="1"/>
              <a:t>besar</a:t>
            </a:r>
            <a:r>
              <a:rPr lang="en-ID" sz="1400" dirty="0"/>
              <a:t> di AS, </a:t>
            </a:r>
            <a:r>
              <a:rPr lang="en-ID" sz="1400" dirty="0" err="1"/>
              <a:t>berkurangnya</a:t>
            </a:r>
            <a:r>
              <a:rPr lang="en-ID" sz="1400" dirty="0"/>
              <a:t> </a:t>
            </a:r>
            <a:r>
              <a:rPr lang="en-ID" sz="1400" dirty="0" err="1"/>
              <a:t>reputasi</a:t>
            </a:r>
            <a:r>
              <a:rPr lang="en-ID" sz="1400" dirty="0"/>
              <a:t> di pasar </a:t>
            </a:r>
            <a:r>
              <a:rPr lang="en-ID" sz="1400" dirty="0" err="1"/>
              <a:t>domestik</a:t>
            </a:r>
            <a:r>
              <a:rPr lang="en-ID" sz="1400" dirty="0"/>
              <a:t>, </a:t>
            </a:r>
          </a:p>
          <a:p>
            <a:pPr marL="0" lvl="0" indent="0" algn="l">
              <a:buSzPct val="100000"/>
            </a:pPr>
            <a:r>
              <a:rPr lang="en-ID" sz="1400" dirty="0"/>
              <a:t>          dan </a:t>
            </a:r>
            <a:r>
              <a:rPr lang="en-ID" sz="1400" dirty="0" err="1"/>
              <a:t>potensi</a:t>
            </a:r>
            <a:r>
              <a:rPr lang="en-ID" sz="1400" dirty="0"/>
              <a:t> </a:t>
            </a:r>
            <a:r>
              <a:rPr lang="en-ID" sz="1400" dirty="0" err="1"/>
              <a:t>kesulitan</a:t>
            </a:r>
            <a:r>
              <a:rPr lang="en-ID" sz="1400" dirty="0"/>
              <a:t> </a:t>
            </a:r>
            <a:r>
              <a:rPr lang="en-ID" sz="1400" dirty="0" err="1"/>
              <a:t>menggaet</a:t>
            </a:r>
            <a:r>
              <a:rPr lang="en-ID" sz="1400" dirty="0"/>
              <a:t> investor </a:t>
            </a:r>
            <a:r>
              <a:rPr lang="en-ID" sz="1400" dirty="0" err="1"/>
              <a:t>lokal</a:t>
            </a:r>
            <a:r>
              <a:rPr lang="en-ID" sz="1400" dirty="0"/>
              <a:t>.</a:t>
            </a:r>
          </a:p>
          <a:p>
            <a:pPr marL="0" lvl="0" indent="0" algn="l">
              <a:buSzPct val="100000"/>
            </a:pPr>
            <a:endParaRPr lang="en-ID" sz="1400" dirty="0"/>
          </a:p>
          <a:p>
            <a:pPr marL="342900" lvl="0" indent="-342900" algn="l">
              <a:buSzPct val="100000"/>
              <a:buFont typeface="+mj-lt"/>
              <a:buAutoNum type="arabicPeriod" startAt="3"/>
            </a:pPr>
            <a:r>
              <a:rPr lang="en-ID" sz="1400" b="1" dirty="0"/>
              <a:t>GAAP AS  </a:t>
            </a:r>
            <a:r>
              <a:rPr lang="en-ID" sz="1400" dirty="0"/>
              <a:t>→ </a:t>
            </a:r>
          </a:p>
          <a:p>
            <a:pPr marL="457200" lvl="1" indent="0" algn="l">
              <a:buSzPct val="100000"/>
            </a:pPr>
            <a:r>
              <a:rPr lang="en-ID" sz="1400" b="1" dirty="0" err="1"/>
              <a:t>Keuntungan</a:t>
            </a:r>
            <a:r>
              <a:rPr lang="en-ID" sz="1400" b="1" dirty="0"/>
              <a:t> </a:t>
            </a:r>
            <a:r>
              <a:rPr lang="en-ID" sz="1400" dirty="0"/>
              <a:t>: </a:t>
            </a:r>
            <a:r>
              <a:rPr lang="en-ID" sz="1400" dirty="0" err="1"/>
              <a:t>konsisten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laporan</a:t>
            </a:r>
            <a:r>
              <a:rPr lang="en-ID" sz="1400" dirty="0"/>
              <a:t> di AS, </a:t>
            </a:r>
            <a:r>
              <a:rPr lang="en-ID" sz="1400" dirty="0" err="1"/>
              <a:t>mudah</a:t>
            </a:r>
            <a:r>
              <a:rPr lang="en-ID" sz="1400" dirty="0"/>
              <a:t> </a:t>
            </a:r>
            <a:r>
              <a:rPr lang="en-ID" sz="1400" dirty="0" err="1"/>
              <a:t>dipahami</a:t>
            </a:r>
            <a:r>
              <a:rPr lang="en-ID" sz="1400" dirty="0"/>
              <a:t> investor Amerika.</a:t>
            </a:r>
          </a:p>
          <a:p>
            <a:pPr marL="457200" lvl="1" indent="0" algn="l">
              <a:buSzPct val="100000"/>
            </a:pPr>
            <a:r>
              <a:rPr lang="en-ID" sz="1400" b="1" dirty="0" err="1"/>
              <a:t>Kerugian</a:t>
            </a:r>
            <a:r>
              <a:rPr lang="en-ID" sz="1400" b="1" dirty="0"/>
              <a:t> </a:t>
            </a:r>
            <a:r>
              <a:rPr lang="en-ID" sz="1400" dirty="0"/>
              <a:t>: investor Swiss </a:t>
            </a:r>
            <a:r>
              <a:rPr lang="en-ID" sz="1400" dirty="0" err="1"/>
              <a:t>mungkin</a:t>
            </a:r>
            <a:r>
              <a:rPr lang="en-ID" sz="1400" dirty="0"/>
              <a:t> </a:t>
            </a:r>
            <a:r>
              <a:rPr lang="en-ID" sz="1400" dirty="0" err="1"/>
              <a:t>sulit</a:t>
            </a:r>
            <a:r>
              <a:rPr lang="en-ID" sz="1400" dirty="0"/>
              <a:t> </a:t>
            </a:r>
            <a:r>
              <a:rPr lang="en-ID" sz="1400" dirty="0" err="1"/>
              <a:t>memahami</a:t>
            </a:r>
            <a:r>
              <a:rPr lang="en-ID" sz="1400" dirty="0"/>
              <a:t>, </a:t>
            </a:r>
            <a:r>
              <a:rPr lang="en-ID" sz="1400" dirty="0" err="1"/>
              <a:t>perlu</a:t>
            </a:r>
            <a:r>
              <a:rPr lang="en-ID" sz="1400" dirty="0"/>
              <a:t> </a:t>
            </a:r>
            <a:r>
              <a:rPr lang="en-ID" sz="1400" dirty="0" err="1"/>
              <a:t>biaya</a:t>
            </a:r>
            <a:r>
              <a:rPr lang="en-ID" sz="1400" dirty="0"/>
              <a:t> </a:t>
            </a:r>
            <a:r>
              <a:rPr lang="en-ID" sz="1400" dirty="0" err="1"/>
              <a:t>tambahan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rekonsiliasi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standar</a:t>
            </a:r>
            <a:r>
              <a:rPr lang="en-ID" sz="1400" dirty="0"/>
              <a:t> </a:t>
            </a:r>
            <a:r>
              <a:rPr lang="en-ID" sz="1400" dirty="0" err="1"/>
              <a:t>lokal</a:t>
            </a:r>
            <a:r>
              <a:rPr lang="en-ID" sz="1400" dirty="0"/>
              <a:t>/IFRS.</a:t>
            </a:r>
          </a:p>
          <a:p>
            <a:pPr marL="457200" lvl="1" indent="0" algn="l">
              <a:buSzPct val="100000"/>
            </a:pPr>
            <a:endParaRPr lang="en-ID" sz="1400" dirty="0"/>
          </a:p>
          <a:p>
            <a:pPr marL="342900" lvl="0" indent="-342900" algn="l">
              <a:buSzPct val="100000"/>
              <a:buFont typeface="+mj-lt"/>
              <a:buAutoNum type="arabicPeriod" startAt="4"/>
            </a:pPr>
            <a:r>
              <a:rPr lang="en-ID" sz="1400" b="1" dirty="0" err="1"/>
              <a:t>Standar</a:t>
            </a:r>
            <a:r>
              <a:rPr lang="en-ID" sz="1400" b="1" dirty="0"/>
              <a:t> </a:t>
            </a:r>
            <a:r>
              <a:rPr lang="en-ID" sz="1400" b="1" dirty="0" err="1"/>
              <a:t>akuntansi</a:t>
            </a:r>
            <a:r>
              <a:rPr lang="en-ID" sz="1400" b="1" dirty="0"/>
              <a:t> Swiss </a:t>
            </a:r>
            <a:r>
              <a:rPr lang="en-ID" sz="1400" dirty="0"/>
              <a:t>→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harus</a:t>
            </a:r>
            <a:r>
              <a:rPr lang="en-ID" sz="1400" dirty="0"/>
              <a:t> </a:t>
            </a:r>
            <a:r>
              <a:rPr lang="en-ID" sz="1400" dirty="0" err="1"/>
              <a:t>diwajibkan</a:t>
            </a:r>
            <a:r>
              <a:rPr lang="en-ID" sz="1400" dirty="0"/>
              <a:t>, </a:t>
            </a:r>
            <a:r>
              <a:rPr lang="en-ID" sz="1400" dirty="0" err="1"/>
              <a:t>tetapi</a:t>
            </a:r>
            <a:r>
              <a:rPr lang="en-ID" sz="1400" dirty="0"/>
              <a:t> Bursa Swiss </a:t>
            </a:r>
            <a:r>
              <a:rPr lang="en-ID" sz="1400" dirty="0" err="1"/>
              <a:t>sebaiknya</a:t>
            </a:r>
            <a:r>
              <a:rPr lang="en-ID" sz="1400" dirty="0"/>
              <a:t> </a:t>
            </a:r>
            <a:r>
              <a:rPr lang="en-ID" sz="1400" dirty="0" err="1"/>
              <a:t>meminta</a:t>
            </a:r>
            <a:r>
              <a:rPr lang="en-ID" sz="1400" dirty="0"/>
              <a:t> </a:t>
            </a:r>
            <a:r>
              <a:rPr lang="en-ID" sz="1400" dirty="0" err="1"/>
              <a:t>tambahan</a:t>
            </a:r>
            <a:r>
              <a:rPr lang="en-ID" sz="1400" dirty="0"/>
              <a:t> </a:t>
            </a:r>
            <a:r>
              <a:rPr lang="en-ID" sz="1400" dirty="0" err="1"/>
              <a:t>informasi</a:t>
            </a:r>
            <a:r>
              <a:rPr lang="en-ID" sz="1400" dirty="0"/>
              <a:t> agar </a:t>
            </a:r>
            <a:r>
              <a:rPr lang="en-ID" sz="1400" dirty="0" err="1"/>
              <a:t>laporan</a:t>
            </a:r>
            <a:r>
              <a:rPr lang="en-ID" sz="1400" dirty="0"/>
              <a:t> E-</a:t>
            </a:r>
            <a:r>
              <a:rPr lang="en-ID" sz="1400" dirty="0" err="1"/>
              <a:t>centives</a:t>
            </a:r>
            <a:r>
              <a:rPr lang="en-ID" sz="1400" dirty="0"/>
              <a:t> </a:t>
            </a:r>
            <a:r>
              <a:rPr lang="en-ID" sz="1400" dirty="0" err="1"/>
              <a:t>bisa</a:t>
            </a:r>
            <a:r>
              <a:rPr lang="en-ID" sz="1400" dirty="0"/>
              <a:t> </a:t>
            </a:r>
            <a:r>
              <a:rPr lang="en-ID" sz="1400" dirty="0" err="1"/>
              <a:t>dibandingkan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perusahaan</a:t>
            </a:r>
            <a:r>
              <a:rPr lang="en-ID" sz="1400" dirty="0"/>
              <a:t> lain di Swiss.</a:t>
            </a:r>
          </a:p>
          <a:p>
            <a:pPr marL="0" lvl="0" indent="0" algn="l">
              <a:buSzPct val="100000"/>
            </a:pPr>
            <a:endParaRPr lang="en-ID" sz="1400" dirty="0"/>
          </a:p>
          <a:p>
            <a:pPr marL="342900" lvl="0" indent="-342900" algn="l">
              <a:buSzPct val="100000"/>
              <a:buFont typeface="+mj-lt"/>
              <a:buAutoNum type="arabicPeriod" startAt="5"/>
            </a:pPr>
            <a:r>
              <a:rPr lang="en-ID" sz="1400" b="1" dirty="0" err="1"/>
              <a:t>Profil</a:t>
            </a:r>
            <a:r>
              <a:rPr lang="en-ID" sz="1400" b="1" dirty="0"/>
              <a:t> Pasar </a:t>
            </a:r>
            <a:r>
              <a:rPr lang="en-ID" sz="1400" b="1" dirty="0" err="1"/>
              <a:t>Baru</a:t>
            </a:r>
            <a:r>
              <a:rPr lang="en-ID" sz="1400" b="1" dirty="0"/>
              <a:t> Swiss </a:t>
            </a:r>
            <a:r>
              <a:rPr lang="en-ID" sz="1400" dirty="0"/>
              <a:t>→ </a:t>
            </a:r>
            <a:r>
              <a:rPr lang="en-ID" sz="1400" dirty="0" err="1"/>
              <a:t>sesuai</a:t>
            </a:r>
            <a:r>
              <a:rPr lang="en-ID" sz="1400" dirty="0"/>
              <a:t>, </a:t>
            </a:r>
            <a:r>
              <a:rPr lang="en-ID" sz="1400" dirty="0" err="1"/>
              <a:t>karena</a:t>
            </a:r>
            <a:r>
              <a:rPr lang="en-ID" sz="1400" dirty="0"/>
              <a:t> </a:t>
            </a:r>
            <a:r>
              <a:rPr lang="en-ID" sz="1400" dirty="0" err="1"/>
              <a:t>ditujukan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perusahaan</a:t>
            </a:r>
            <a:r>
              <a:rPr lang="en-ID" sz="1400" dirty="0"/>
              <a:t> </a:t>
            </a:r>
            <a:r>
              <a:rPr lang="en-ID" sz="1400" dirty="0" err="1"/>
              <a:t>teknologi</a:t>
            </a:r>
            <a:r>
              <a:rPr lang="en-ID" sz="1400" dirty="0"/>
              <a:t> yang </a:t>
            </a:r>
            <a:r>
              <a:rPr lang="en-ID" sz="1400" dirty="0" err="1"/>
              <a:t>sedang</a:t>
            </a:r>
            <a:r>
              <a:rPr lang="en-ID" sz="1400" dirty="0"/>
              <a:t> </a:t>
            </a:r>
            <a:r>
              <a:rPr lang="en-ID" sz="1400" dirty="0" err="1"/>
              <a:t>tumbuh</a:t>
            </a:r>
            <a:r>
              <a:rPr lang="en-ID" sz="1400" dirty="0"/>
              <a:t> </a:t>
            </a:r>
            <a:r>
              <a:rPr lang="en-ID" sz="1400" dirty="0" err="1"/>
              <a:t>cepat</a:t>
            </a:r>
            <a:r>
              <a:rPr lang="en-ID" sz="1400" dirty="0"/>
              <a:t>, </a:t>
            </a:r>
            <a:r>
              <a:rPr lang="en-ID" sz="1400" dirty="0" err="1"/>
              <a:t>berorientasi</a:t>
            </a:r>
            <a:r>
              <a:rPr lang="en-ID" sz="1400" dirty="0"/>
              <a:t> </a:t>
            </a:r>
            <a:r>
              <a:rPr lang="en-ID" sz="1400" dirty="0" err="1"/>
              <a:t>internasional</a:t>
            </a:r>
            <a:r>
              <a:rPr lang="en-ID" sz="1400" dirty="0"/>
              <a:t>, </a:t>
            </a:r>
            <a:r>
              <a:rPr lang="en-ID" sz="1400" dirty="0" err="1"/>
              <a:t>meskipun</a:t>
            </a:r>
            <a:r>
              <a:rPr lang="en-ID" sz="1400" dirty="0"/>
              <a:t> </a:t>
            </a:r>
            <a:r>
              <a:rPr lang="en-ID" sz="1400" dirty="0" err="1"/>
              <a:t>belum</a:t>
            </a:r>
            <a:r>
              <a:rPr lang="en-ID" sz="1400" dirty="0"/>
              <a:t> </a:t>
            </a:r>
            <a:r>
              <a:rPr lang="en-ID" sz="1400" dirty="0" err="1"/>
              <a:t>mencetak</a:t>
            </a:r>
            <a:r>
              <a:rPr lang="en-ID" sz="1400" dirty="0"/>
              <a:t> </a:t>
            </a:r>
            <a:r>
              <a:rPr lang="en-ID" sz="1400" dirty="0" err="1"/>
              <a:t>laba</a:t>
            </a:r>
            <a:r>
              <a:rPr lang="en-ID" sz="1400" dirty="0"/>
              <a:t>.</a:t>
            </a: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>
          <a:extLst>
            <a:ext uri="{FF2B5EF4-FFF2-40B4-BE49-F238E27FC236}">
              <a16:creationId xmlns:a16="http://schemas.microsoft.com/office/drawing/2014/main" id="{54DF2663-5156-6C02-30AA-F345712EB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87">
            <a:extLst>
              <a:ext uri="{FF2B5EF4-FFF2-40B4-BE49-F238E27FC236}">
                <a16:creationId xmlns:a16="http://schemas.microsoft.com/office/drawing/2014/main" id="{6255DB54-0CAD-9C94-65E0-4E784F22B2BA}"/>
              </a:ext>
            </a:extLst>
          </p:cNvPr>
          <p:cNvSpPr/>
          <p:nvPr/>
        </p:nvSpPr>
        <p:spPr>
          <a:xfrm rot="7269862">
            <a:off x="-2158264" y="-3462738"/>
            <a:ext cx="7471639" cy="477178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87">
            <a:extLst>
              <a:ext uri="{FF2B5EF4-FFF2-40B4-BE49-F238E27FC236}">
                <a16:creationId xmlns:a16="http://schemas.microsoft.com/office/drawing/2014/main" id="{D9BB80C8-F571-922D-FAED-4ED028CAEACA}"/>
              </a:ext>
            </a:extLst>
          </p:cNvPr>
          <p:cNvSpPr/>
          <p:nvPr/>
        </p:nvSpPr>
        <p:spPr>
          <a:xfrm rot="10558870" flipH="1">
            <a:off x="-4625089" y="957675"/>
            <a:ext cx="6402110" cy="5689154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66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87">
            <a:extLst>
              <a:ext uri="{FF2B5EF4-FFF2-40B4-BE49-F238E27FC236}">
                <a16:creationId xmlns:a16="http://schemas.microsoft.com/office/drawing/2014/main" id="{024FE39D-088E-A2DF-DA40-EE95BB59BE3A}"/>
              </a:ext>
            </a:extLst>
          </p:cNvPr>
          <p:cNvSpPr/>
          <p:nvPr/>
        </p:nvSpPr>
        <p:spPr>
          <a:xfrm rot="-7989178" flipH="1">
            <a:off x="-4350337" y="2229049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87">
            <a:extLst>
              <a:ext uri="{FF2B5EF4-FFF2-40B4-BE49-F238E27FC236}">
                <a16:creationId xmlns:a16="http://schemas.microsoft.com/office/drawing/2014/main" id="{E01E483A-B61A-2651-073A-2290571C0DDE}"/>
              </a:ext>
            </a:extLst>
          </p:cNvPr>
          <p:cNvSpPr/>
          <p:nvPr/>
        </p:nvSpPr>
        <p:spPr>
          <a:xfrm rot="-514371" flipH="1">
            <a:off x="3008849" y="163322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87">
            <a:extLst>
              <a:ext uri="{FF2B5EF4-FFF2-40B4-BE49-F238E27FC236}">
                <a16:creationId xmlns:a16="http://schemas.microsoft.com/office/drawing/2014/main" id="{FBB0C02F-6AF4-F0C5-EC29-E9AEFCF2110D}"/>
              </a:ext>
            </a:extLst>
          </p:cNvPr>
          <p:cNvSpPr/>
          <p:nvPr/>
        </p:nvSpPr>
        <p:spPr>
          <a:xfrm rot="-2141143" flipH="1">
            <a:off x="5987211" y="-1789403"/>
            <a:ext cx="5766686" cy="3682912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87">
            <a:extLst>
              <a:ext uri="{FF2B5EF4-FFF2-40B4-BE49-F238E27FC236}">
                <a16:creationId xmlns:a16="http://schemas.microsoft.com/office/drawing/2014/main" id="{FC36658B-5E84-E237-7469-2CDB98322437}"/>
              </a:ext>
            </a:extLst>
          </p:cNvPr>
          <p:cNvSpPr/>
          <p:nvPr/>
        </p:nvSpPr>
        <p:spPr>
          <a:xfrm rot="10800000" flipH="1">
            <a:off x="5337802" y="3129188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87">
            <a:extLst>
              <a:ext uri="{FF2B5EF4-FFF2-40B4-BE49-F238E27FC236}">
                <a16:creationId xmlns:a16="http://schemas.microsoft.com/office/drawing/2014/main" id="{75E708EF-8E07-CF0A-08C4-56C6D532C2E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50400" y="996593"/>
            <a:ext cx="6461600" cy="34676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200" b="1" dirty="0"/>
              <a:t>Latar </a:t>
            </a:r>
            <a:r>
              <a:rPr lang="en-US" sz="1200" b="1" dirty="0" err="1"/>
              <a:t>Belakang</a:t>
            </a:r>
            <a:r>
              <a:rPr lang="en-US" sz="1200" b="1" dirty="0"/>
              <a:t>:</a:t>
            </a:r>
            <a:endParaRPr lang="en-US" sz="1200" dirty="0"/>
          </a:p>
          <a:p>
            <a:pPr marL="127000" indent="0"/>
            <a:r>
              <a:rPr lang="en-US" sz="1200" dirty="0"/>
              <a:t>- PT Infosys Technologies </a:t>
            </a:r>
            <a:r>
              <a:rPr lang="en-US" sz="1200" dirty="0" err="1"/>
              <a:t>berdiri</a:t>
            </a:r>
            <a:r>
              <a:rPr lang="en-US" sz="1200" dirty="0"/>
              <a:t> </a:t>
            </a:r>
            <a:r>
              <a:rPr lang="en-US" sz="1200" dirty="0" err="1"/>
              <a:t>tahun</a:t>
            </a:r>
            <a:r>
              <a:rPr lang="en-US" sz="1200" dirty="0"/>
              <a:t> 1981 di India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r>
              <a:rPr lang="en-US" sz="1200" dirty="0"/>
              <a:t> </a:t>
            </a:r>
            <a:r>
              <a:rPr lang="en-US" sz="1200" dirty="0" err="1"/>
              <a:t>privat</a:t>
            </a:r>
            <a:r>
              <a:rPr lang="en-US" sz="1200" dirty="0"/>
              <a:t> → go public </a:t>
            </a:r>
            <a:r>
              <a:rPr lang="en-US" sz="1200" dirty="0" err="1"/>
              <a:t>tahun</a:t>
            </a:r>
            <a:r>
              <a:rPr lang="en-US" sz="1200" dirty="0"/>
              <a:t> 1992.</a:t>
            </a:r>
          </a:p>
          <a:p>
            <a:pPr marL="127000" indent="0"/>
            <a:r>
              <a:rPr lang="en-US" sz="1200" dirty="0"/>
              <a:t>- </a:t>
            </a:r>
            <a:r>
              <a:rPr lang="en-US" sz="1200" dirty="0" err="1"/>
              <a:t>Bergerak</a:t>
            </a:r>
            <a:r>
              <a:rPr lang="en-US" sz="1200" dirty="0"/>
              <a:t> di </a:t>
            </a:r>
            <a:r>
              <a:rPr lang="en-US" sz="1200" dirty="0" err="1"/>
              <a:t>bidang</a:t>
            </a:r>
            <a:r>
              <a:rPr lang="en-US" sz="1200" dirty="0"/>
              <a:t> </a:t>
            </a:r>
            <a:r>
              <a:rPr lang="en-US" sz="1200" dirty="0" err="1"/>
              <a:t>penyedia</a:t>
            </a:r>
            <a:r>
              <a:rPr lang="en-US" sz="1200" dirty="0"/>
              <a:t> </a:t>
            </a:r>
            <a:r>
              <a:rPr lang="en-US" sz="1200" dirty="0" err="1"/>
              <a:t>solusi</a:t>
            </a:r>
            <a:r>
              <a:rPr lang="en-US" sz="1200" dirty="0"/>
              <a:t> TI </a:t>
            </a:r>
            <a:r>
              <a:rPr lang="en-US" sz="1200" dirty="0" err="1"/>
              <a:t>berkualitas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harga</a:t>
            </a:r>
            <a:r>
              <a:rPr lang="en-US" sz="1200" dirty="0"/>
              <a:t> </a:t>
            </a:r>
            <a:r>
              <a:rPr lang="en-US" sz="1200" dirty="0" err="1"/>
              <a:t>kompetitif</a:t>
            </a:r>
            <a:r>
              <a:rPr lang="en-US" sz="1200" dirty="0"/>
              <a:t>.</a:t>
            </a:r>
          </a:p>
          <a:p>
            <a:pPr marL="127000" indent="0"/>
            <a:r>
              <a:rPr lang="en-US" sz="1200" dirty="0"/>
              <a:t>- Nilai </a:t>
            </a:r>
            <a:r>
              <a:rPr lang="en-US" sz="1200" dirty="0" err="1"/>
              <a:t>perusahaan</a:t>
            </a:r>
            <a:r>
              <a:rPr lang="en-US" sz="1200" dirty="0"/>
              <a:t> naik </a:t>
            </a:r>
            <a:r>
              <a:rPr lang="en-US" sz="1200" dirty="0" err="1"/>
              <a:t>hingga</a:t>
            </a:r>
            <a:r>
              <a:rPr lang="en-US" sz="1200" dirty="0"/>
              <a:t> </a:t>
            </a:r>
            <a:r>
              <a:rPr lang="en-US" sz="1200" b="1" dirty="0"/>
              <a:t>2 </a:t>
            </a:r>
            <a:r>
              <a:rPr lang="en-US" sz="1200" b="1" dirty="0" err="1"/>
              <a:t>miliar</a:t>
            </a:r>
            <a:r>
              <a:rPr lang="en-US" sz="1200" b="1" dirty="0"/>
              <a:t> </a:t>
            </a:r>
            <a:r>
              <a:rPr lang="en-US" sz="1200" b="1" dirty="0" err="1"/>
              <a:t>dolar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kapitalisasi</a:t>
            </a:r>
            <a:r>
              <a:rPr lang="en-US" sz="1200" dirty="0"/>
              <a:t> pasar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b="1" dirty="0"/>
              <a:t>21 </a:t>
            </a:r>
            <a:r>
              <a:rPr lang="en-US" sz="1200" b="1" dirty="0" err="1"/>
              <a:t>miliar</a:t>
            </a:r>
            <a:r>
              <a:rPr lang="en-US" sz="1200" b="1" dirty="0"/>
              <a:t> </a:t>
            </a:r>
            <a:r>
              <a:rPr lang="en-US" sz="1200" b="1" dirty="0" err="1"/>
              <a:t>dolar</a:t>
            </a:r>
            <a:r>
              <a:rPr lang="en-US" sz="1200" dirty="0"/>
              <a:t>.</a:t>
            </a:r>
          </a:p>
          <a:p>
            <a:pPr marL="127000" indent="0"/>
            <a:endParaRPr lang="en-US" sz="1200" dirty="0"/>
          </a:p>
          <a:p>
            <a:r>
              <a:rPr lang="en-US" sz="1200" b="1" dirty="0" err="1"/>
              <a:t>Isu</a:t>
            </a:r>
            <a:r>
              <a:rPr lang="en-US" sz="1200" b="1" dirty="0"/>
              <a:t> Utama </a:t>
            </a:r>
            <a:r>
              <a:rPr lang="en-US" sz="1200" b="1" dirty="0" err="1"/>
              <a:t>dalam</a:t>
            </a:r>
            <a:r>
              <a:rPr lang="en-US" sz="1200" b="1" dirty="0"/>
              <a:t> Kasus:</a:t>
            </a:r>
            <a:endParaRPr lang="en-US" sz="1200" dirty="0"/>
          </a:p>
          <a:p>
            <a:r>
              <a:rPr lang="en-US" sz="1200" dirty="0"/>
              <a:t>- 	Investor global </a:t>
            </a:r>
            <a:r>
              <a:rPr lang="en-US" sz="1200" dirty="0" err="1"/>
              <a:t>semakin</a:t>
            </a:r>
            <a:r>
              <a:rPr lang="en-US" sz="1200" dirty="0"/>
              <a:t> </a:t>
            </a:r>
            <a:r>
              <a:rPr lang="en-US" sz="1200" dirty="0" err="1"/>
              <a:t>banyak</a:t>
            </a:r>
            <a:r>
              <a:rPr lang="en-US" sz="1200" dirty="0"/>
              <a:t> </a:t>
            </a:r>
            <a:r>
              <a:rPr lang="en-US" sz="1200" dirty="0" err="1"/>
              <a:t>menanamkan</a:t>
            </a:r>
            <a:r>
              <a:rPr lang="en-US" sz="1200" dirty="0"/>
              <a:t> modal </a:t>
            </a:r>
            <a:r>
              <a:rPr lang="en-US" sz="1200" dirty="0" err="1"/>
              <a:t>lintas</a:t>
            </a:r>
            <a:r>
              <a:rPr lang="en-US" sz="1200" dirty="0"/>
              <a:t> negara </a:t>
            </a:r>
            <a:r>
              <a:rPr lang="en-US" sz="1200" dirty="0" err="1"/>
              <a:t>karena</a:t>
            </a:r>
            <a:r>
              <a:rPr lang="en-US" sz="1200" dirty="0"/>
              <a:t> </a:t>
            </a:r>
            <a:r>
              <a:rPr lang="en-US" sz="1200" dirty="0" err="1"/>
              <a:t>potensi</a:t>
            </a:r>
            <a:r>
              <a:rPr lang="en-US" sz="1200" dirty="0"/>
              <a:t> return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tinggi</a:t>
            </a:r>
            <a:r>
              <a:rPr lang="en-US" sz="1200" dirty="0"/>
              <a:t> </a:t>
            </a:r>
            <a:r>
              <a:rPr lang="en-US" sz="1200" dirty="0" err="1"/>
              <a:t>daripada</a:t>
            </a:r>
            <a:r>
              <a:rPr lang="en-US" sz="1200" dirty="0"/>
              <a:t> </a:t>
            </a:r>
            <a:r>
              <a:rPr lang="en-US" sz="1200" dirty="0" err="1"/>
              <a:t>investasi</a:t>
            </a:r>
            <a:r>
              <a:rPr lang="en-US" sz="1200" dirty="0"/>
              <a:t> </a:t>
            </a:r>
            <a:r>
              <a:rPr lang="en-US" sz="1200" dirty="0" err="1"/>
              <a:t>domestik</a:t>
            </a:r>
            <a:r>
              <a:rPr lang="en-US" sz="1200" dirty="0"/>
              <a:t>.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Tantangan</a:t>
            </a:r>
            <a:r>
              <a:rPr lang="en-US" sz="1200" dirty="0"/>
              <a:t> </a:t>
            </a:r>
            <a:r>
              <a:rPr lang="en-US" sz="1200" dirty="0" err="1"/>
              <a:t>utama</a:t>
            </a:r>
            <a:r>
              <a:rPr lang="en-US" sz="1200" dirty="0"/>
              <a:t> investor: </a:t>
            </a:r>
            <a:r>
              <a:rPr lang="en-US" sz="1200" dirty="0" err="1"/>
              <a:t>bagaimana</a:t>
            </a:r>
            <a:r>
              <a:rPr lang="en-US" sz="1200" dirty="0"/>
              <a:t> </a:t>
            </a:r>
            <a:r>
              <a:rPr lang="en-US" sz="1200" dirty="0" err="1"/>
              <a:t>membaca</a:t>
            </a:r>
            <a:r>
              <a:rPr lang="en-US" sz="1200" dirty="0"/>
              <a:t> </a:t>
            </a:r>
            <a:r>
              <a:rPr lang="en-US" sz="1200" dirty="0" err="1"/>
              <a:t>laporan</a:t>
            </a:r>
            <a:r>
              <a:rPr lang="en-US" sz="1200" dirty="0"/>
              <a:t> </a:t>
            </a:r>
            <a:r>
              <a:rPr lang="en-US" sz="1200" dirty="0" err="1"/>
              <a:t>keuangan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r>
              <a:rPr lang="en-US" sz="1200" dirty="0"/>
              <a:t> </a:t>
            </a:r>
            <a:r>
              <a:rPr lang="en-US" sz="1200" dirty="0" err="1"/>
              <a:t>asing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standar</a:t>
            </a:r>
            <a:r>
              <a:rPr lang="en-US" sz="1200" dirty="0"/>
              <a:t> </a:t>
            </a:r>
            <a:r>
              <a:rPr lang="en-US" sz="1200" dirty="0" err="1"/>
              <a:t>akuntansi</a:t>
            </a:r>
            <a:r>
              <a:rPr lang="en-US" sz="1200" dirty="0"/>
              <a:t> </a:t>
            </a:r>
            <a:r>
              <a:rPr lang="en-US" sz="1200" dirty="0" err="1"/>
              <a:t>berbeda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n-US" sz="1200" b="1" dirty="0" err="1"/>
              <a:t>Fokus</a:t>
            </a:r>
            <a:r>
              <a:rPr lang="en-US" sz="1200" b="1" dirty="0"/>
              <a:t> </a:t>
            </a:r>
            <a:r>
              <a:rPr lang="en-US" sz="1200" b="1" dirty="0" err="1"/>
              <a:t>Diskusi</a:t>
            </a:r>
            <a:r>
              <a:rPr lang="en-US" sz="1200" b="1" dirty="0"/>
              <a:t>:</a:t>
            </a:r>
            <a:endParaRPr lang="en-US" sz="1200" dirty="0"/>
          </a:p>
          <a:p>
            <a:pPr marL="127000" indent="0"/>
            <a:r>
              <a:rPr lang="en-US" sz="1200" dirty="0"/>
              <a:t>1. </a:t>
            </a:r>
            <a:r>
              <a:rPr lang="en-US" sz="1200" dirty="0" err="1"/>
              <a:t>Praktik</a:t>
            </a:r>
            <a:r>
              <a:rPr lang="en-US" sz="1200" dirty="0"/>
              <a:t> </a:t>
            </a:r>
            <a:r>
              <a:rPr lang="en-US" sz="1200" dirty="0" err="1"/>
              <a:t>pelaporan</a:t>
            </a:r>
            <a:r>
              <a:rPr lang="en-US" sz="1200" dirty="0"/>
              <a:t> </a:t>
            </a:r>
            <a:r>
              <a:rPr lang="en-US" sz="1200" dirty="0" err="1"/>
              <a:t>apa</a:t>
            </a:r>
            <a:r>
              <a:rPr lang="en-US" sz="1200" dirty="0"/>
              <a:t> yang </a:t>
            </a:r>
            <a:r>
              <a:rPr lang="en-US" sz="1200" dirty="0" err="1"/>
              <a:t>bermasalah</a:t>
            </a:r>
            <a:r>
              <a:rPr lang="en-US" sz="1200" dirty="0"/>
              <a:t> </a:t>
            </a:r>
            <a:r>
              <a:rPr lang="en-US" sz="1200" dirty="0" err="1"/>
              <a:t>bagi</a:t>
            </a:r>
            <a:r>
              <a:rPr lang="en-US" sz="1200" dirty="0"/>
              <a:t> investor </a:t>
            </a:r>
            <a:r>
              <a:rPr lang="en-US" sz="1200" dirty="0" err="1"/>
              <a:t>asing</a:t>
            </a:r>
            <a:r>
              <a:rPr lang="en-US" sz="1200" dirty="0"/>
              <a:t>?</a:t>
            </a:r>
          </a:p>
          <a:p>
            <a:pPr marL="127000" indent="0"/>
            <a:r>
              <a:rPr lang="en-US" sz="1200" dirty="0"/>
              <a:t>2. </a:t>
            </a:r>
            <a:r>
              <a:rPr lang="en-US" sz="1200" dirty="0" err="1"/>
              <a:t>Praktik</a:t>
            </a:r>
            <a:r>
              <a:rPr lang="en-US" sz="1200" dirty="0"/>
              <a:t> </a:t>
            </a:r>
            <a:r>
              <a:rPr lang="en-US" sz="1200" dirty="0" err="1"/>
              <a:t>pelaporan</a:t>
            </a:r>
            <a:r>
              <a:rPr lang="en-US" sz="1200" dirty="0"/>
              <a:t> </a:t>
            </a:r>
            <a:r>
              <a:rPr lang="en-US" sz="1200" dirty="0" err="1"/>
              <a:t>apa</a:t>
            </a:r>
            <a:r>
              <a:rPr lang="en-US" sz="1200" dirty="0"/>
              <a:t> yang </a:t>
            </a:r>
            <a:r>
              <a:rPr lang="en-US" sz="1200" dirty="0" err="1"/>
              <a:t>justru</a:t>
            </a:r>
            <a:r>
              <a:rPr lang="en-US" sz="1200" dirty="0"/>
              <a:t> </a:t>
            </a:r>
            <a:r>
              <a:rPr lang="en-US" sz="1200" dirty="0" err="1"/>
              <a:t>bermanfaat</a:t>
            </a:r>
            <a:r>
              <a:rPr lang="en-US" sz="1200" dirty="0"/>
              <a:t>?</a:t>
            </a:r>
          </a:p>
          <a:p>
            <a:pPr marL="127000" indent="0"/>
            <a:r>
              <a:rPr lang="en-US" sz="1200" dirty="0"/>
              <a:t>3. </a:t>
            </a:r>
            <a:r>
              <a:rPr lang="en-US" sz="1200" dirty="0" err="1"/>
              <a:t>Bagaimana</a:t>
            </a:r>
            <a:r>
              <a:rPr lang="en-US" sz="1200" dirty="0"/>
              <a:t> </a:t>
            </a:r>
            <a:r>
              <a:rPr lang="en-US" sz="1200" dirty="0" err="1"/>
              <a:t>perbandingan</a:t>
            </a:r>
            <a:r>
              <a:rPr lang="en-US" sz="1200" dirty="0"/>
              <a:t> </a:t>
            </a:r>
            <a:r>
              <a:rPr lang="en-US" sz="1200" dirty="0" err="1"/>
              <a:t>laporan</a:t>
            </a:r>
            <a:r>
              <a:rPr lang="en-US" sz="1200" dirty="0"/>
              <a:t> </a:t>
            </a:r>
            <a:r>
              <a:rPr lang="en-US" sz="1200" dirty="0" err="1"/>
              <a:t>keuangan</a:t>
            </a:r>
            <a:r>
              <a:rPr lang="en-US" sz="1200" dirty="0"/>
              <a:t> Infosys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r>
              <a:rPr lang="en-US" sz="1200" dirty="0"/>
              <a:t> </a:t>
            </a:r>
            <a:r>
              <a:rPr lang="en-US" sz="1200" dirty="0" err="1"/>
              <a:t>jasa</a:t>
            </a:r>
            <a:r>
              <a:rPr lang="en-US" sz="1200" dirty="0"/>
              <a:t> </a:t>
            </a:r>
            <a:r>
              <a:rPr lang="en-US" sz="1200" dirty="0" err="1"/>
              <a:t>sejenis</a:t>
            </a:r>
            <a:r>
              <a:rPr lang="en-US" sz="1200" dirty="0"/>
              <a:t> di negara lain?</a:t>
            </a:r>
          </a:p>
          <a:p>
            <a:pPr marL="0" lvl="0" indent="0">
              <a:buSzPct val="100000"/>
            </a:pPr>
            <a:endParaRPr lang="en-ID" sz="1200" dirty="0"/>
          </a:p>
        </p:txBody>
      </p:sp>
      <p:sp>
        <p:nvSpPr>
          <p:cNvPr id="956" name="Google Shape;956;p87">
            <a:extLst>
              <a:ext uri="{FF2B5EF4-FFF2-40B4-BE49-F238E27FC236}">
                <a16:creationId xmlns:a16="http://schemas.microsoft.com/office/drawing/2014/main" id="{CC6A94DC-9E1B-30F7-877C-AB88670559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3349" y="368568"/>
            <a:ext cx="4945675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STUDI </a:t>
            </a:r>
            <a:r>
              <a:rPr lang="en" dirty="0">
                <a:solidFill>
                  <a:schemeClr val="lt1"/>
                </a:solidFill>
              </a:rPr>
              <a:t>KASUS 1-2 (hal. 42-43)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957" name="Google Shape;957;p87">
            <a:extLst>
              <a:ext uri="{FF2B5EF4-FFF2-40B4-BE49-F238E27FC236}">
                <a16:creationId xmlns:a16="http://schemas.microsoft.com/office/drawing/2014/main" id="{E789C29A-8C99-ADB6-41C2-FCA262DB2C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96225" y="1728500"/>
            <a:ext cx="15267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0">
                <a:solidFill>
                  <a:schemeClr val="lt1"/>
                </a:solidFill>
              </a:rPr>
              <a:t>“”</a:t>
            </a:r>
            <a:endParaRPr sz="16000">
              <a:solidFill>
                <a:schemeClr val="lt1"/>
              </a:solidFill>
            </a:endParaRPr>
          </a:p>
        </p:txBody>
      </p:sp>
      <p:sp>
        <p:nvSpPr>
          <p:cNvPr id="958" name="Google Shape;958;p87">
            <a:extLst>
              <a:ext uri="{FF2B5EF4-FFF2-40B4-BE49-F238E27FC236}">
                <a16:creationId xmlns:a16="http://schemas.microsoft.com/office/drawing/2014/main" id="{5D1EF1F0-E278-0CB0-ADAE-B2428D9D98AD}"/>
              </a:ext>
            </a:extLst>
          </p:cNvPr>
          <p:cNvSpPr/>
          <p:nvPr/>
        </p:nvSpPr>
        <p:spPr>
          <a:xfrm rot="9748587" flipH="1">
            <a:off x="4304027" y="2585840"/>
            <a:ext cx="8200944" cy="301569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421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>
          <a:extLst>
            <a:ext uri="{FF2B5EF4-FFF2-40B4-BE49-F238E27FC236}">
              <a16:creationId xmlns:a16="http://schemas.microsoft.com/office/drawing/2014/main" id="{CBC57EE3-8C82-19F7-95F0-733AB9E97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87">
            <a:extLst>
              <a:ext uri="{FF2B5EF4-FFF2-40B4-BE49-F238E27FC236}">
                <a16:creationId xmlns:a16="http://schemas.microsoft.com/office/drawing/2014/main" id="{7A84D7A1-626D-AC28-09DE-68DD10FA7884}"/>
              </a:ext>
            </a:extLst>
          </p:cNvPr>
          <p:cNvSpPr/>
          <p:nvPr/>
        </p:nvSpPr>
        <p:spPr>
          <a:xfrm rot="7269862">
            <a:off x="-2158264" y="-3462738"/>
            <a:ext cx="7471639" cy="477178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87">
            <a:extLst>
              <a:ext uri="{FF2B5EF4-FFF2-40B4-BE49-F238E27FC236}">
                <a16:creationId xmlns:a16="http://schemas.microsoft.com/office/drawing/2014/main" id="{DCAB0DBA-D4E3-DF70-5C99-6C16CEEFCE40}"/>
              </a:ext>
            </a:extLst>
          </p:cNvPr>
          <p:cNvSpPr/>
          <p:nvPr/>
        </p:nvSpPr>
        <p:spPr>
          <a:xfrm rot="10558870" flipH="1">
            <a:off x="-4625089" y="957675"/>
            <a:ext cx="6402110" cy="5689154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66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87">
            <a:extLst>
              <a:ext uri="{FF2B5EF4-FFF2-40B4-BE49-F238E27FC236}">
                <a16:creationId xmlns:a16="http://schemas.microsoft.com/office/drawing/2014/main" id="{3C2BF1F8-4BE6-D8EE-FC69-3BE8CBCBDD7E}"/>
              </a:ext>
            </a:extLst>
          </p:cNvPr>
          <p:cNvSpPr/>
          <p:nvPr/>
        </p:nvSpPr>
        <p:spPr>
          <a:xfrm rot="-7989178" flipH="1">
            <a:off x="-4350337" y="2229049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87">
            <a:extLst>
              <a:ext uri="{FF2B5EF4-FFF2-40B4-BE49-F238E27FC236}">
                <a16:creationId xmlns:a16="http://schemas.microsoft.com/office/drawing/2014/main" id="{A4A23390-CDBC-867F-A4A1-B4749B9E0DE7}"/>
              </a:ext>
            </a:extLst>
          </p:cNvPr>
          <p:cNvSpPr/>
          <p:nvPr/>
        </p:nvSpPr>
        <p:spPr>
          <a:xfrm rot="-514371" flipH="1">
            <a:off x="3008849" y="163322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87">
            <a:extLst>
              <a:ext uri="{FF2B5EF4-FFF2-40B4-BE49-F238E27FC236}">
                <a16:creationId xmlns:a16="http://schemas.microsoft.com/office/drawing/2014/main" id="{554A6AA2-058C-B532-1E25-5264C7EC18A9}"/>
              </a:ext>
            </a:extLst>
          </p:cNvPr>
          <p:cNvSpPr/>
          <p:nvPr/>
        </p:nvSpPr>
        <p:spPr>
          <a:xfrm rot="-2141143" flipH="1">
            <a:off x="5987211" y="-1789403"/>
            <a:ext cx="5766686" cy="3682912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87">
            <a:extLst>
              <a:ext uri="{FF2B5EF4-FFF2-40B4-BE49-F238E27FC236}">
                <a16:creationId xmlns:a16="http://schemas.microsoft.com/office/drawing/2014/main" id="{5EAB1E2D-F201-C51B-839E-2894323ED3CC}"/>
              </a:ext>
            </a:extLst>
          </p:cNvPr>
          <p:cNvSpPr/>
          <p:nvPr/>
        </p:nvSpPr>
        <p:spPr>
          <a:xfrm rot="10800000" flipH="1">
            <a:off x="5337802" y="3129188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87">
            <a:extLst>
              <a:ext uri="{FF2B5EF4-FFF2-40B4-BE49-F238E27FC236}">
                <a16:creationId xmlns:a16="http://schemas.microsoft.com/office/drawing/2014/main" id="{04115C69-9D30-B98A-8E3E-C141B0B7969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50399" y="740325"/>
            <a:ext cx="7745523" cy="41973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>
              <a:buSzPct val="100000"/>
              <a:buFont typeface="+mj-lt"/>
              <a:buAutoNum type="arabicPeriod"/>
            </a:pPr>
            <a:r>
              <a:rPr lang="en-ID" sz="1200" dirty="0" err="1"/>
              <a:t>Praktik</a:t>
            </a:r>
            <a:r>
              <a:rPr lang="en-ID" sz="1200" dirty="0"/>
              <a:t> </a:t>
            </a:r>
            <a:r>
              <a:rPr lang="en-ID" sz="1200" dirty="0" err="1"/>
              <a:t>pelaporan</a:t>
            </a:r>
            <a:r>
              <a:rPr lang="en-ID" sz="1200" dirty="0"/>
              <a:t> yang </a:t>
            </a:r>
            <a:r>
              <a:rPr lang="en-ID" sz="1200" dirty="0" err="1"/>
              <a:t>bermasalah</a:t>
            </a:r>
            <a:r>
              <a:rPr lang="en-ID" sz="1200" dirty="0"/>
              <a:t> </a:t>
            </a:r>
            <a:r>
              <a:rPr lang="en-ID" sz="1200" dirty="0" err="1"/>
              <a:t>bagi</a:t>
            </a:r>
            <a:r>
              <a:rPr lang="en-ID" sz="1200" dirty="0"/>
              <a:t> investor </a:t>
            </a:r>
            <a:r>
              <a:rPr lang="en-ID" sz="1200" dirty="0" err="1"/>
              <a:t>asing</a:t>
            </a:r>
            <a:endParaRPr lang="en-ID" sz="1200" dirty="0"/>
          </a:p>
          <a:p>
            <a:pPr marL="171450" lvl="0" indent="-171450">
              <a:buSzPct val="100000"/>
              <a:buFont typeface="Arial" panose="020B0604020202020204" pitchFamily="34" charset="0"/>
              <a:buChar char="•"/>
            </a:pPr>
            <a:r>
              <a:rPr lang="en-ID" sz="1200" dirty="0" err="1"/>
              <a:t>Perbedaan</a:t>
            </a:r>
            <a:r>
              <a:rPr lang="en-ID" sz="1200" dirty="0"/>
              <a:t> </a:t>
            </a:r>
            <a:r>
              <a:rPr lang="en-ID" sz="1200" dirty="0" err="1"/>
              <a:t>standar</a:t>
            </a:r>
            <a:r>
              <a:rPr lang="en-ID" sz="1200" dirty="0"/>
              <a:t> </a:t>
            </a:r>
            <a:r>
              <a:rPr lang="en-ID" sz="1200" dirty="0" err="1"/>
              <a:t>akuntansi</a:t>
            </a:r>
            <a:r>
              <a:rPr lang="en-ID" sz="1200" dirty="0"/>
              <a:t>: Infosys </a:t>
            </a:r>
            <a:r>
              <a:rPr lang="en-ID" sz="1200" dirty="0" err="1"/>
              <a:t>menggunakan</a:t>
            </a:r>
            <a:r>
              <a:rPr lang="en-ID" sz="1200" dirty="0"/>
              <a:t> </a:t>
            </a:r>
            <a:r>
              <a:rPr lang="en-ID" sz="1200" dirty="0" err="1"/>
              <a:t>standar</a:t>
            </a:r>
            <a:r>
              <a:rPr lang="en-ID" sz="1200" dirty="0"/>
              <a:t> </a:t>
            </a:r>
            <a:r>
              <a:rPr lang="en-ID" sz="1200" dirty="0" err="1"/>
              <a:t>akuntansi</a:t>
            </a:r>
            <a:r>
              <a:rPr lang="en-ID" sz="1200" dirty="0"/>
              <a:t> India, </a:t>
            </a:r>
            <a:r>
              <a:rPr lang="en-ID" sz="1200" dirty="0" err="1"/>
              <a:t>bukan</a:t>
            </a:r>
            <a:r>
              <a:rPr lang="en-ID" sz="1200" dirty="0"/>
              <a:t> IFRS/US GAAP, </a:t>
            </a:r>
            <a:r>
              <a:rPr lang="en-ID" sz="1200" dirty="0" err="1"/>
              <a:t>sehingga</a:t>
            </a:r>
            <a:r>
              <a:rPr lang="en-ID" sz="1200" dirty="0"/>
              <a:t> </a:t>
            </a:r>
            <a:r>
              <a:rPr lang="en-ID" sz="1200" dirty="0" err="1"/>
              <a:t>laba</a:t>
            </a:r>
            <a:r>
              <a:rPr lang="en-ID" sz="1200" dirty="0"/>
              <a:t>, </a:t>
            </a:r>
            <a:r>
              <a:rPr lang="en-ID" sz="1200" dirty="0" err="1"/>
              <a:t>aset</a:t>
            </a:r>
            <a:r>
              <a:rPr lang="en-ID" sz="1200" dirty="0"/>
              <a:t>, dan </a:t>
            </a:r>
            <a:r>
              <a:rPr lang="en-ID" sz="1200" dirty="0" err="1"/>
              <a:t>ekuitas</a:t>
            </a:r>
            <a:r>
              <a:rPr lang="en-ID" sz="1200" dirty="0"/>
              <a:t> </a:t>
            </a:r>
            <a:r>
              <a:rPr lang="en-ID" sz="1200" dirty="0" err="1"/>
              <a:t>tidak</a:t>
            </a:r>
            <a:r>
              <a:rPr lang="en-ID" sz="1200" dirty="0"/>
              <a:t> </a:t>
            </a:r>
            <a:r>
              <a:rPr lang="en-ID" sz="1200" dirty="0" err="1"/>
              <a:t>bisa</a:t>
            </a:r>
            <a:r>
              <a:rPr lang="en-ID" sz="1200" dirty="0"/>
              <a:t> </a:t>
            </a:r>
            <a:r>
              <a:rPr lang="en-ID" sz="1200" dirty="0" err="1"/>
              <a:t>langsung</a:t>
            </a:r>
            <a:r>
              <a:rPr lang="en-ID" sz="1200" dirty="0"/>
              <a:t> </a:t>
            </a:r>
            <a:r>
              <a:rPr lang="en-ID" sz="1200" dirty="0" err="1"/>
              <a:t>dibandingkan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perusahaan</a:t>
            </a:r>
            <a:r>
              <a:rPr lang="en-ID" sz="1200" dirty="0"/>
              <a:t> global.</a:t>
            </a:r>
          </a:p>
          <a:p>
            <a:pPr marL="171450" lvl="0" indent="-171450">
              <a:buSzPct val="100000"/>
              <a:buFont typeface="Arial" panose="020B0604020202020204" pitchFamily="34" charset="0"/>
              <a:buChar char="•"/>
            </a:pPr>
            <a:r>
              <a:rPr lang="en-ID" sz="1200" dirty="0" err="1"/>
              <a:t>Keterbatasan</a:t>
            </a:r>
            <a:r>
              <a:rPr lang="en-ID" sz="1200" dirty="0"/>
              <a:t> </a:t>
            </a:r>
            <a:r>
              <a:rPr lang="en-ID" sz="1200" dirty="0" err="1"/>
              <a:t>pengungkapan</a:t>
            </a:r>
            <a:r>
              <a:rPr lang="en-ID" sz="1200" dirty="0"/>
              <a:t>: </a:t>
            </a:r>
            <a:r>
              <a:rPr lang="en-ID" sz="1200" dirty="0" err="1"/>
              <a:t>beberapa</a:t>
            </a:r>
            <a:r>
              <a:rPr lang="en-ID" sz="1200" dirty="0"/>
              <a:t> </a:t>
            </a:r>
            <a:r>
              <a:rPr lang="en-ID" sz="1200" dirty="0" err="1"/>
              <a:t>informasi</a:t>
            </a:r>
            <a:r>
              <a:rPr lang="en-ID" sz="1200" dirty="0"/>
              <a:t> </a:t>
            </a:r>
            <a:r>
              <a:rPr lang="en-ID" sz="1200" dirty="0" err="1"/>
              <a:t>penting</a:t>
            </a:r>
            <a:r>
              <a:rPr lang="en-ID" sz="1200" dirty="0"/>
              <a:t> (</a:t>
            </a:r>
            <a:r>
              <a:rPr lang="en-ID" sz="1200" dirty="0" err="1"/>
              <a:t>risiko</a:t>
            </a:r>
            <a:r>
              <a:rPr lang="en-ID" sz="1200" dirty="0"/>
              <a:t> </a:t>
            </a:r>
            <a:r>
              <a:rPr lang="en-ID" sz="1200" dirty="0" err="1"/>
              <a:t>nilai</a:t>
            </a:r>
            <a:r>
              <a:rPr lang="en-ID" sz="1200" dirty="0"/>
              <a:t> </a:t>
            </a:r>
            <a:r>
              <a:rPr lang="en-ID" sz="1200" dirty="0" err="1"/>
              <a:t>tukar</a:t>
            </a:r>
            <a:r>
              <a:rPr lang="en-ID" sz="1200" dirty="0"/>
              <a:t>, </a:t>
            </a:r>
            <a:r>
              <a:rPr lang="en-ID" sz="1200" dirty="0" err="1"/>
              <a:t>penggunaan</a:t>
            </a:r>
            <a:r>
              <a:rPr lang="en-ID" sz="1200" dirty="0"/>
              <a:t> </a:t>
            </a:r>
            <a:r>
              <a:rPr lang="en-ID" sz="1200" dirty="0" err="1"/>
              <a:t>instrumen</a:t>
            </a:r>
            <a:r>
              <a:rPr lang="en-ID" sz="1200" dirty="0"/>
              <a:t> </a:t>
            </a:r>
            <a:r>
              <a:rPr lang="en-ID" sz="1200" dirty="0" err="1"/>
              <a:t>derivatif</a:t>
            </a:r>
            <a:r>
              <a:rPr lang="en-ID" sz="1200" dirty="0"/>
              <a:t>, </a:t>
            </a:r>
            <a:r>
              <a:rPr lang="en-ID" sz="1200" dirty="0" err="1"/>
              <a:t>kompensasi</a:t>
            </a:r>
            <a:r>
              <a:rPr lang="en-ID" sz="1200" dirty="0"/>
              <a:t> </a:t>
            </a:r>
            <a:r>
              <a:rPr lang="en-ID" sz="1200" dirty="0" err="1"/>
              <a:t>manajemen</a:t>
            </a:r>
            <a:r>
              <a:rPr lang="en-ID" sz="1200" dirty="0"/>
              <a:t>) </a:t>
            </a:r>
            <a:r>
              <a:rPr lang="en-ID" sz="1200" dirty="0" err="1"/>
              <a:t>tidak</a:t>
            </a:r>
            <a:r>
              <a:rPr lang="en-ID" sz="1200" dirty="0"/>
              <a:t> </a:t>
            </a:r>
            <a:r>
              <a:rPr lang="en-ID" sz="1200" dirty="0" err="1"/>
              <a:t>dijelaskan</a:t>
            </a:r>
            <a:r>
              <a:rPr lang="en-ID" sz="1200" dirty="0"/>
              <a:t> </a:t>
            </a:r>
            <a:r>
              <a:rPr lang="en-ID" sz="1200" dirty="0" err="1"/>
              <a:t>secara</a:t>
            </a:r>
            <a:r>
              <a:rPr lang="en-ID" sz="1200" dirty="0"/>
              <a:t> </a:t>
            </a:r>
            <a:r>
              <a:rPr lang="en-ID" sz="1200" dirty="0" err="1"/>
              <a:t>rinci</a:t>
            </a:r>
            <a:r>
              <a:rPr lang="en-ID" sz="1200" dirty="0"/>
              <a:t>, </a:t>
            </a:r>
            <a:r>
              <a:rPr lang="en-ID" sz="1200" dirty="0" err="1"/>
              <a:t>membuat</a:t>
            </a:r>
            <a:r>
              <a:rPr lang="en-ID" sz="1200" dirty="0"/>
              <a:t> investor </a:t>
            </a:r>
            <a:r>
              <a:rPr lang="en-ID" sz="1200" dirty="0" err="1"/>
              <a:t>asing</a:t>
            </a:r>
            <a:r>
              <a:rPr lang="en-ID" sz="1200" dirty="0"/>
              <a:t> </a:t>
            </a:r>
            <a:r>
              <a:rPr lang="en-ID" sz="1200" dirty="0" err="1"/>
              <a:t>sulit</a:t>
            </a:r>
            <a:r>
              <a:rPr lang="en-ID" sz="1200" dirty="0"/>
              <a:t> </a:t>
            </a:r>
            <a:r>
              <a:rPr lang="en-ID" sz="1200" dirty="0" err="1"/>
              <a:t>menilai</a:t>
            </a:r>
            <a:r>
              <a:rPr lang="en-ID" sz="1200" dirty="0"/>
              <a:t> </a:t>
            </a:r>
            <a:r>
              <a:rPr lang="en-ID" sz="1200" dirty="0" err="1"/>
              <a:t>risiko</a:t>
            </a:r>
            <a:r>
              <a:rPr lang="en-ID" sz="1200" dirty="0"/>
              <a:t> dan </a:t>
            </a:r>
            <a:r>
              <a:rPr lang="en-ID" sz="1200" dirty="0" err="1"/>
              <a:t>prospek</a:t>
            </a:r>
            <a:r>
              <a:rPr lang="en-ID" sz="1200" dirty="0"/>
              <a:t>.</a:t>
            </a:r>
          </a:p>
          <a:p>
            <a:pPr marL="171450" lvl="0" indent="-171450">
              <a:buSzPct val="100000"/>
              <a:buFont typeface="Arial" panose="020B0604020202020204" pitchFamily="34" charset="0"/>
              <a:buChar char="•"/>
            </a:pPr>
            <a:r>
              <a:rPr lang="en-ID" sz="1200" dirty="0" err="1"/>
              <a:t>Perbedaan</a:t>
            </a:r>
            <a:r>
              <a:rPr lang="en-ID" sz="1200" dirty="0"/>
              <a:t> </a:t>
            </a:r>
            <a:r>
              <a:rPr lang="en-ID" sz="1200" dirty="0" err="1"/>
              <a:t>standar</a:t>
            </a:r>
            <a:r>
              <a:rPr lang="en-ID" sz="1200" dirty="0"/>
              <a:t> audit: </a:t>
            </a:r>
            <a:r>
              <a:rPr lang="en-ID" sz="1200" dirty="0" err="1"/>
              <a:t>laporan</a:t>
            </a:r>
            <a:r>
              <a:rPr lang="en-ID" sz="1200" dirty="0"/>
              <a:t> audit </a:t>
            </a:r>
            <a:r>
              <a:rPr lang="en-ID" sz="1200" dirty="0" err="1"/>
              <a:t>mengikuti</a:t>
            </a:r>
            <a:r>
              <a:rPr lang="en-ID" sz="1200" dirty="0"/>
              <a:t> </a:t>
            </a:r>
            <a:r>
              <a:rPr lang="en-ID" sz="1200" dirty="0" err="1"/>
              <a:t>standar</a:t>
            </a:r>
            <a:r>
              <a:rPr lang="en-ID" sz="1200" dirty="0"/>
              <a:t> India yang </a:t>
            </a:r>
            <a:r>
              <a:rPr lang="en-ID" sz="1200" dirty="0" err="1"/>
              <a:t>belum</a:t>
            </a:r>
            <a:r>
              <a:rPr lang="en-ID" sz="1200" dirty="0"/>
              <a:t> </a:t>
            </a:r>
            <a:r>
              <a:rPr lang="en-ID" sz="1200" dirty="0" err="1"/>
              <a:t>tentu</a:t>
            </a:r>
            <a:r>
              <a:rPr lang="en-ID" sz="1200" dirty="0"/>
              <a:t> </a:t>
            </a:r>
            <a:r>
              <a:rPr lang="en-ID" sz="1200" dirty="0" err="1"/>
              <a:t>seketat</a:t>
            </a:r>
            <a:r>
              <a:rPr lang="en-ID" sz="1200" dirty="0"/>
              <a:t> </a:t>
            </a:r>
            <a:r>
              <a:rPr lang="en-ID" sz="1200" dirty="0" err="1"/>
              <a:t>standar</a:t>
            </a:r>
            <a:r>
              <a:rPr lang="en-ID" sz="1200" dirty="0"/>
              <a:t> </a:t>
            </a:r>
            <a:r>
              <a:rPr lang="en-ID" sz="1200" dirty="0" err="1"/>
              <a:t>internasional</a:t>
            </a:r>
            <a:r>
              <a:rPr lang="en-ID" sz="1200" dirty="0"/>
              <a:t>, </a:t>
            </a:r>
            <a:r>
              <a:rPr lang="en-ID" sz="1200" dirty="0" err="1"/>
              <a:t>sehingga</a:t>
            </a:r>
            <a:r>
              <a:rPr lang="en-ID" sz="1200" dirty="0"/>
              <a:t> </a:t>
            </a:r>
            <a:r>
              <a:rPr lang="en-ID" sz="1200" dirty="0" err="1"/>
              <a:t>kualitas</a:t>
            </a:r>
            <a:r>
              <a:rPr lang="en-ID" sz="1200" dirty="0"/>
              <a:t> audit </a:t>
            </a:r>
            <a:r>
              <a:rPr lang="en-ID" sz="1200" dirty="0" err="1"/>
              <a:t>bisa</a:t>
            </a:r>
            <a:r>
              <a:rPr lang="en-ID" sz="1200" dirty="0"/>
              <a:t> </a:t>
            </a:r>
            <a:r>
              <a:rPr lang="en-ID" sz="1200" dirty="0" err="1"/>
              <a:t>dipertanyakan</a:t>
            </a:r>
            <a:r>
              <a:rPr lang="en-ID" sz="1200" dirty="0"/>
              <a:t> oleh investor global.</a:t>
            </a:r>
          </a:p>
          <a:p>
            <a:pPr marL="0" lvl="0" indent="0">
              <a:buSzPct val="100000"/>
            </a:pPr>
            <a:endParaRPr lang="en-ID" sz="1200" dirty="0"/>
          </a:p>
          <a:p>
            <a:pPr marL="228600" lvl="0" indent="-228600">
              <a:buSzPct val="100000"/>
              <a:buFont typeface="+mj-lt"/>
              <a:buAutoNum type="arabicPeriod" startAt="2"/>
            </a:pPr>
            <a:r>
              <a:rPr lang="en-ID" sz="1200" dirty="0" err="1"/>
              <a:t>Praktik</a:t>
            </a:r>
            <a:r>
              <a:rPr lang="en-ID" sz="1200" dirty="0"/>
              <a:t> </a:t>
            </a:r>
            <a:r>
              <a:rPr lang="en-ID" sz="1200" dirty="0" err="1"/>
              <a:t>pelaporan</a:t>
            </a:r>
            <a:r>
              <a:rPr lang="en-ID" sz="1200" dirty="0"/>
              <a:t> yang </a:t>
            </a:r>
            <a:r>
              <a:rPr lang="en-ID" sz="1200" dirty="0" err="1"/>
              <a:t>bermanfaat</a:t>
            </a:r>
            <a:r>
              <a:rPr lang="en-ID" sz="1200" dirty="0"/>
              <a:t>:</a:t>
            </a:r>
          </a:p>
          <a:p>
            <a:pPr marL="171450" lvl="0" indent="-171450">
              <a:buSzPct val="100000"/>
              <a:buFont typeface="Arial" panose="020B0604020202020204" pitchFamily="34" charset="0"/>
              <a:buChar char="•"/>
            </a:pPr>
            <a:r>
              <a:rPr lang="en-ID" sz="1200" dirty="0" err="1"/>
              <a:t>Laporan</a:t>
            </a:r>
            <a:r>
              <a:rPr lang="en-ID" sz="1200" dirty="0"/>
              <a:t> </a:t>
            </a:r>
            <a:r>
              <a:rPr lang="en-ID" sz="1200" dirty="0" err="1"/>
              <a:t>tahunan</a:t>
            </a:r>
            <a:r>
              <a:rPr lang="en-ID" sz="1200" dirty="0"/>
              <a:t> </a:t>
            </a:r>
            <a:r>
              <a:rPr lang="en-ID" sz="1200" dirty="0" err="1"/>
              <a:t>lengkap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catatan</a:t>
            </a:r>
            <a:r>
              <a:rPr lang="en-ID" sz="1200" dirty="0"/>
              <a:t> </a:t>
            </a:r>
            <a:r>
              <a:rPr lang="en-ID" sz="1200" dirty="0" err="1"/>
              <a:t>keuangan</a:t>
            </a:r>
            <a:r>
              <a:rPr lang="en-ID" sz="1200" dirty="0"/>
              <a:t> dan </a:t>
            </a:r>
            <a:r>
              <a:rPr lang="en-ID" sz="1200" dirty="0" err="1"/>
              <a:t>opini</a:t>
            </a:r>
            <a:r>
              <a:rPr lang="en-ID" sz="1200" dirty="0"/>
              <a:t> auditor </a:t>
            </a:r>
            <a:r>
              <a:rPr lang="en-ID" sz="1200" dirty="0" err="1"/>
              <a:t>memberikan</a:t>
            </a:r>
            <a:r>
              <a:rPr lang="en-ID" sz="1200" dirty="0"/>
              <a:t> </a:t>
            </a:r>
            <a:r>
              <a:rPr lang="en-ID" sz="1200" dirty="0" err="1"/>
              <a:t>dasar</a:t>
            </a:r>
            <a:r>
              <a:rPr lang="en-ID" sz="1200" dirty="0"/>
              <a:t> </a:t>
            </a:r>
            <a:r>
              <a:rPr lang="en-ID" sz="1200" dirty="0" err="1"/>
              <a:t>analisis</a:t>
            </a:r>
            <a:r>
              <a:rPr lang="en-ID" sz="1200" dirty="0"/>
              <a:t> </a:t>
            </a:r>
            <a:r>
              <a:rPr lang="en-ID" sz="1200" dirty="0" err="1"/>
              <a:t>awal</a:t>
            </a:r>
            <a:r>
              <a:rPr lang="en-ID" sz="1200" dirty="0"/>
              <a:t> </a:t>
            </a:r>
            <a:r>
              <a:rPr lang="en-ID" sz="1200" dirty="0" err="1"/>
              <a:t>bagi</a:t>
            </a:r>
            <a:r>
              <a:rPr lang="en-ID" sz="1200" dirty="0"/>
              <a:t> investor </a:t>
            </a:r>
            <a:r>
              <a:rPr lang="en-ID" sz="1200" dirty="0" err="1"/>
              <a:t>asing</a:t>
            </a:r>
            <a:r>
              <a:rPr lang="en-ID" sz="1200" dirty="0"/>
              <a:t>. </a:t>
            </a:r>
            <a:r>
              <a:rPr lang="en-ID" sz="1200" dirty="0" err="1"/>
              <a:t>Informasi</a:t>
            </a:r>
            <a:r>
              <a:rPr lang="en-ID" sz="1200" dirty="0"/>
              <a:t> </a:t>
            </a:r>
            <a:r>
              <a:rPr lang="en-ID" sz="1200" dirty="0" err="1"/>
              <a:t>strategis</a:t>
            </a:r>
            <a:r>
              <a:rPr lang="en-ID" sz="1200" dirty="0"/>
              <a:t> </a:t>
            </a:r>
            <a:r>
              <a:rPr lang="en-ID" sz="1200" dirty="0" err="1"/>
              <a:t>seperti</a:t>
            </a:r>
            <a:r>
              <a:rPr lang="en-ID" sz="1200" dirty="0"/>
              <a:t> </a:t>
            </a:r>
            <a:r>
              <a:rPr lang="en-ID" sz="1200" dirty="0" err="1"/>
              <a:t>misi</a:t>
            </a:r>
            <a:r>
              <a:rPr lang="en-ID" sz="1200" dirty="0"/>
              <a:t>, strategi </a:t>
            </a:r>
            <a:r>
              <a:rPr lang="en-ID" sz="1200" dirty="0" err="1"/>
              <a:t>bisnis</a:t>
            </a:r>
            <a:r>
              <a:rPr lang="en-ID" sz="1200" dirty="0"/>
              <a:t>, dan </a:t>
            </a:r>
            <a:r>
              <a:rPr lang="en-ID" sz="1200" dirty="0" err="1"/>
              <a:t>arah</a:t>
            </a:r>
            <a:r>
              <a:rPr lang="en-ID" sz="1200" dirty="0"/>
              <a:t> </a:t>
            </a:r>
            <a:r>
              <a:rPr lang="en-ID" sz="1200" dirty="0" err="1"/>
              <a:t>perusahaan</a:t>
            </a:r>
            <a:r>
              <a:rPr lang="en-ID" sz="1200" dirty="0"/>
              <a:t> </a:t>
            </a:r>
            <a:r>
              <a:rPr lang="en-ID" sz="1200" dirty="0" err="1"/>
              <a:t>membantu</a:t>
            </a:r>
            <a:r>
              <a:rPr lang="en-ID" sz="1200" dirty="0"/>
              <a:t> </a:t>
            </a:r>
            <a:r>
              <a:rPr lang="en-ID" sz="1200" dirty="0" err="1"/>
              <a:t>memahami</a:t>
            </a:r>
            <a:r>
              <a:rPr lang="en-ID" sz="1200" dirty="0"/>
              <a:t> </a:t>
            </a:r>
            <a:r>
              <a:rPr lang="en-ID" sz="1200" dirty="0" err="1"/>
              <a:t>prospek</a:t>
            </a:r>
            <a:r>
              <a:rPr lang="en-ID" sz="1200" dirty="0"/>
              <a:t> </a:t>
            </a:r>
            <a:r>
              <a:rPr lang="en-ID" sz="1200" dirty="0" err="1"/>
              <a:t>jangka</a:t>
            </a:r>
            <a:r>
              <a:rPr lang="en-ID" sz="1200" dirty="0"/>
              <a:t> </a:t>
            </a:r>
            <a:r>
              <a:rPr lang="en-ID" sz="1200" dirty="0" err="1"/>
              <a:t>panjang</a:t>
            </a:r>
            <a:r>
              <a:rPr lang="en-ID" sz="1200" dirty="0"/>
              <a:t>.</a:t>
            </a:r>
          </a:p>
          <a:p>
            <a:pPr marL="171450" lvl="0" indent="-171450">
              <a:buSzPct val="100000"/>
              <a:buFont typeface="Arial" panose="020B0604020202020204" pitchFamily="34" charset="0"/>
              <a:buChar char="•"/>
            </a:pPr>
            <a:r>
              <a:rPr lang="en-ID" sz="1200" dirty="0" err="1"/>
              <a:t>Aksesibilitas</a:t>
            </a:r>
            <a:r>
              <a:rPr lang="en-ID" sz="1200" dirty="0"/>
              <a:t> </a:t>
            </a:r>
            <a:r>
              <a:rPr lang="en-ID" sz="1200" dirty="0" err="1"/>
              <a:t>laporan</a:t>
            </a:r>
            <a:r>
              <a:rPr lang="en-ID" sz="1200" dirty="0"/>
              <a:t> </a:t>
            </a:r>
            <a:r>
              <a:rPr lang="en-ID" sz="1200" dirty="0" err="1"/>
              <a:t>melalui</a:t>
            </a:r>
            <a:r>
              <a:rPr lang="en-ID" sz="1200" dirty="0"/>
              <a:t> </a:t>
            </a:r>
            <a:r>
              <a:rPr lang="en-ID" sz="1200" dirty="0" err="1"/>
              <a:t>publikasi</a:t>
            </a:r>
            <a:r>
              <a:rPr lang="en-ID" sz="1200" dirty="0"/>
              <a:t> </a:t>
            </a:r>
            <a:r>
              <a:rPr lang="en-ID" sz="1200" dirty="0" err="1"/>
              <a:t>resmi</a:t>
            </a:r>
            <a:r>
              <a:rPr lang="en-ID" sz="1200" dirty="0"/>
              <a:t> dan situs web </a:t>
            </a:r>
            <a:r>
              <a:rPr lang="en-ID" sz="1200" dirty="0" err="1"/>
              <a:t>perusahaan</a:t>
            </a:r>
            <a:r>
              <a:rPr lang="en-ID" sz="1200" dirty="0"/>
              <a:t> </a:t>
            </a:r>
            <a:r>
              <a:rPr lang="en-ID" sz="1200" dirty="0" err="1"/>
              <a:t>memudahkan</a:t>
            </a:r>
            <a:r>
              <a:rPr lang="en-ID" sz="1200" dirty="0"/>
              <a:t> investor global </a:t>
            </a:r>
            <a:r>
              <a:rPr lang="en-ID" sz="1200" dirty="0" err="1"/>
              <a:t>mendapatkan</a:t>
            </a:r>
            <a:r>
              <a:rPr lang="en-ID" sz="1200" dirty="0"/>
              <a:t> data.</a:t>
            </a:r>
          </a:p>
          <a:p>
            <a:pPr marL="0" lvl="0" indent="0">
              <a:buSzPct val="100000"/>
            </a:pPr>
            <a:endParaRPr lang="en-ID" sz="1200" dirty="0"/>
          </a:p>
          <a:p>
            <a:pPr marL="228600" lvl="0" indent="-228600">
              <a:buSzPct val="100000"/>
              <a:buFont typeface="+mj-lt"/>
              <a:buAutoNum type="arabicPeriod" startAt="3"/>
            </a:pPr>
            <a:r>
              <a:rPr lang="en-ID" sz="1200" dirty="0" err="1"/>
              <a:t>Perbandingan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perusahaan</a:t>
            </a:r>
            <a:r>
              <a:rPr lang="en-ID" sz="1200" dirty="0"/>
              <a:t> </a:t>
            </a:r>
            <a:r>
              <a:rPr lang="en-ID" sz="1200" dirty="0" err="1"/>
              <a:t>sejenis</a:t>
            </a:r>
            <a:r>
              <a:rPr lang="en-ID" sz="1200" dirty="0"/>
              <a:t> di negara lain:</a:t>
            </a:r>
          </a:p>
          <a:p>
            <a:pPr marL="171450" lvl="0" indent="-171450">
              <a:buSzPct val="100000"/>
              <a:buFont typeface="Arial" panose="020B0604020202020204" pitchFamily="34" charset="0"/>
              <a:buChar char="•"/>
            </a:pPr>
            <a:r>
              <a:rPr lang="en-ID" sz="1200" dirty="0"/>
              <a:t>Perusahaan TI global </a:t>
            </a:r>
            <a:r>
              <a:rPr lang="en-ID" sz="1200" dirty="0" err="1"/>
              <a:t>seperti</a:t>
            </a:r>
            <a:r>
              <a:rPr lang="en-ID" sz="1200" dirty="0"/>
              <a:t> Microsoft, IBM, </a:t>
            </a:r>
            <a:r>
              <a:rPr lang="en-ID" sz="1200" dirty="0" err="1"/>
              <a:t>atau</a:t>
            </a:r>
            <a:r>
              <a:rPr lang="en-ID" sz="1200" dirty="0"/>
              <a:t> SAP </a:t>
            </a:r>
            <a:r>
              <a:rPr lang="en-ID" sz="1200" dirty="0" err="1"/>
              <a:t>menggunakan</a:t>
            </a:r>
            <a:r>
              <a:rPr lang="en-ID" sz="1200" dirty="0"/>
              <a:t> IFRS/US GAAP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pengungkapan</a:t>
            </a:r>
            <a:r>
              <a:rPr lang="en-ID" sz="1200" dirty="0"/>
              <a:t> </a:t>
            </a:r>
            <a:r>
              <a:rPr lang="en-ID" sz="1200" dirty="0" err="1"/>
              <a:t>lebih</a:t>
            </a:r>
            <a:r>
              <a:rPr lang="en-ID" sz="1200" dirty="0"/>
              <a:t> detail dan audit Big Four yang </a:t>
            </a:r>
            <a:r>
              <a:rPr lang="en-ID" sz="1200" dirty="0" err="1"/>
              <a:t>lebih</a:t>
            </a:r>
            <a:r>
              <a:rPr lang="en-ID" sz="1200" dirty="0"/>
              <a:t> </a:t>
            </a:r>
            <a:r>
              <a:rPr lang="en-ID" sz="1200" dirty="0" err="1"/>
              <a:t>meyakinkan</a:t>
            </a:r>
            <a:r>
              <a:rPr lang="en-ID" sz="1200" dirty="0"/>
              <a:t>.</a:t>
            </a:r>
          </a:p>
          <a:p>
            <a:pPr marL="171450" lvl="0" indent="-171450">
              <a:buSzPct val="100000"/>
              <a:buFont typeface="Arial" panose="020B0604020202020204" pitchFamily="34" charset="0"/>
              <a:buChar char="•"/>
            </a:pPr>
            <a:r>
              <a:rPr lang="en-ID" sz="1200" dirty="0" err="1"/>
              <a:t>Laporan</a:t>
            </a:r>
            <a:r>
              <a:rPr lang="en-ID" sz="1200" dirty="0"/>
              <a:t> Infosys </a:t>
            </a:r>
            <a:r>
              <a:rPr lang="en-ID" sz="1200" dirty="0" err="1"/>
              <a:t>relatif</a:t>
            </a:r>
            <a:r>
              <a:rPr lang="en-ID" sz="1200" dirty="0"/>
              <a:t> </a:t>
            </a:r>
            <a:r>
              <a:rPr lang="en-ID" sz="1200" dirty="0" err="1"/>
              <a:t>kurang</a:t>
            </a:r>
            <a:r>
              <a:rPr lang="en-ID" sz="1200" dirty="0"/>
              <a:t> </a:t>
            </a:r>
            <a:r>
              <a:rPr lang="en-ID" sz="1200" dirty="0" err="1"/>
              <a:t>rinci</a:t>
            </a:r>
            <a:r>
              <a:rPr lang="en-ID" sz="1200" dirty="0"/>
              <a:t> dan </a:t>
            </a:r>
            <a:r>
              <a:rPr lang="en-ID" sz="1200" dirty="0" err="1"/>
              <a:t>transparan</a:t>
            </a:r>
            <a:r>
              <a:rPr lang="en-ID" sz="1200" dirty="0"/>
              <a:t>, </a:t>
            </a:r>
            <a:r>
              <a:rPr lang="en-ID" sz="1200" dirty="0" err="1"/>
              <a:t>serta</a:t>
            </a:r>
            <a:r>
              <a:rPr lang="en-ID" sz="1200" dirty="0"/>
              <a:t> </a:t>
            </a:r>
            <a:r>
              <a:rPr lang="en-ID" sz="1200" dirty="0" err="1"/>
              <a:t>auditnya</a:t>
            </a:r>
            <a:r>
              <a:rPr lang="en-ID" sz="1200" dirty="0"/>
              <a:t> </a:t>
            </a:r>
            <a:r>
              <a:rPr lang="en-ID" sz="1200" dirty="0" err="1"/>
              <a:t>memakai</a:t>
            </a:r>
            <a:r>
              <a:rPr lang="en-ID" sz="1200" dirty="0"/>
              <a:t> </a:t>
            </a:r>
            <a:r>
              <a:rPr lang="en-ID" sz="1200" dirty="0" err="1"/>
              <a:t>standar</a:t>
            </a:r>
            <a:r>
              <a:rPr lang="en-ID" sz="1200" dirty="0"/>
              <a:t> India yang </a:t>
            </a:r>
            <a:r>
              <a:rPr lang="en-ID" sz="1200" dirty="0" err="1"/>
              <a:t>bisa</a:t>
            </a:r>
            <a:r>
              <a:rPr lang="en-ID" sz="1200" dirty="0"/>
              <a:t> </a:t>
            </a:r>
            <a:r>
              <a:rPr lang="en-ID" sz="1200" dirty="0" err="1"/>
              <a:t>dinilai</a:t>
            </a:r>
            <a:r>
              <a:rPr lang="en-ID" sz="1200" dirty="0"/>
              <a:t> </a:t>
            </a:r>
            <a:r>
              <a:rPr lang="en-ID" sz="1200" dirty="0" err="1"/>
              <a:t>kurang</a:t>
            </a:r>
            <a:r>
              <a:rPr lang="en-ID" sz="1200" dirty="0"/>
              <a:t> </a:t>
            </a:r>
            <a:r>
              <a:rPr lang="en-ID" sz="1200" dirty="0" err="1"/>
              <a:t>kuat</a:t>
            </a:r>
            <a:r>
              <a:rPr lang="en-ID" sz="1200" dirty="0"/>
              <a:t>.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demikian</a:t>
            </a:r>
            <a:r>
              <a:rPr lang="en-ID" sz="1200" dirty="0"/>
              <a:t>, </a:t>
            </a:r>
            <a:r>
              <a:rPr lang="en-ID" sz="1200" dirty="0" err="1"/>
              <a:t>laporan</a:t>
            </a:r>
            <a:r>
              <a:rPr lang="en-ID" sz="1200" dirty="0"/>
              <a:t> Infosys </a:t>
            </a:r>
            <a:r>
              <a:rPr lang="en-ID" sz="1200" dirty="0" err="1"/>
              <a:t>tetap</a:t>
            </a:r>
            <a:r>
              <a:rPr lang="en-ID" sz="1200" dirty="0"/>
              <a:t> </a:t>
            </a:r>
            <a:r>
              <a:rPr lang="en-ID" sz="1200" dirty="0" err="1"/>
              <a:t>berguna</a:t>
            </a:r>
            <a:r>
              <a:rPr lang="en-ID" sz="1200" dirty="0"/>
              <a:t> </a:t>
            </a:r>
            <a:r>
              <a:rPr lang="en-ID" sz="1200" dirty="0" err="1"/>
              <a:t>tetapi</a:t>
            </a:r>
            <a:r>
              <a:rPr lang="en-ID" sz="1200" dirty="0"/>
              <a:t> </a:t>
            </a:r>
            <a:r>
              <a:rPr lang="en-ID" sz="1200" dirty="0" err="1"/>
              <a:t>perlu</a:t>
            </a:r>
            <a:r>
              <a:rPr lang="en-ID" sz="1200" dirty="0"/>
              <a:t> </a:t>
            </a:r>
            <a:r>
              <a:rPr lang="en-ID" sz="1200" dirty="0" err="1"/>
              <a:t>disesuaikan</a:t>
            </a:r>
            <a:r>
              <a:rPr lang="en-ID" sz="1200" dirty="0"/>
              <a:t> </a:t>
            </a:r>
            <a:r>
              <a:rPr lang="en-ID" sz="1200" dirty="0" err="1"/>
              <a:t>ke</a:t>
            </a:r>
            <a:r>
              <a:rPr lang="en-ID" sz="1200" dirty="0"/>
              <a:t> </a:t>
            </a:r>
            <a:r>
              <a:rPr lang="en-ID" sz="1200" dirty="0" err="1"/>
              <a:t>standar</a:t>
            </a:r>
            <a:r>
              <a:rPr lang="en-ID" sz="1200" dirty="0"/>
              <a:t> </a:t>
            </a:r>
            <a:r>
              <a:rPr lang="en-ID" sz="1200" dirty="0" err="1"/>
              <a:t>internasional</a:t>
            </a:r>
            <a:r>
              <a:rPr lang="en-ID" sz="1200" dirty="0"/>
              <a:t> agar </a:t>
            </a:r>
            <a:r>
              <a:rPr lang="en-ID" sz="1200" dirty="0" err="1"/>
              <a:t>dapat</a:t>
            </a:r>
            <a:r>
              <a:rPr lang="en-ID" sz="1200" dirty="0"/>
              <a:t> </a:t>
            </a:r>
            <a:r>
              <a:rPr lang="en-ID" sz="1200" dirty="0" err="1"/>
              <a:t>dibandingkan</a:t>
            </a:r>
            <a:r>
              <a:rPr lang="en-ID" sz="1200" dirty="0"/>
              <a:t> </a:t>
            </a:r>
            <a:r>
              <a:rPr lang="en-ID" sz="1200" dirty="0" err="1"/>
              <a:t>secara</a:t>
            </a:r>
            <a:r>
              <a:rPr lang="en-ID" sz="1200" dirty="0"/>
              <a:t> </a:t>
            </a:r>
            <a:r>
              <a:rPr lang="en-ID" sz="1200" dirty="0" err="1"/>
              <a:t>adil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perusahaan</a:t>
            </a:r>
            <a:r>
              <a:rPr lang="en-ID" sz="1200" dirty="0"/>
              <a:t> global.</a:t>
            </a:r>
          </a:p>
        </p:txBody>
      </p:sp>
      <p:sp>
        <p:nvSpPr>
          <p:cNvPr id="956" name="Google Shape;956;p87">
            <a:extLst>
              <a:ext uri="{FF2B5EF4-FFF2-40B4-BE49-F238E27FC236}">
                <a16:creationId xmlns:a16="http://schemas.microsoft.com/office/drawing/2014/main" id="{89A2A6C0-39A4-A61C-903C-3CEEBC04A1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3349" y="121827"/>
            <a:ext cx="4945675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dirty="0"/>
              <a:t>JAWABAN STUDI KASUS</a:t>
            </a: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3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80"/>
          <p:cNvSpPr/>
          <p:nvPr/>
        </p:nvSpPr>
        <p:spPr>
          <a:xfrm rot="-359004" flipH="1">
            <a:off x="3474573" y="-1551471"/>
            <a:ext cx="8440667" cy="8440025"/>
          </a:xfrm>
          <a:custGeom>
            <a:avLst/>
            <a:gdLst/>
            <a:ahLst/>
            <a:cxnLst/>
            <a:rect l="l" t="t" r="r" b="b"/>
            <a:pathLst>
              <a:path w="122671" h="122671" extrusionOk="0">
                <a:moveTo>
                  <a:pt x="61288" y="15890"/>
                </a:moveTo>
                <a:cubicBezTo>
                  <a:pt x="74134" y="15890"/>
                  <a:pt x="87890" y="17837"/>
                  <a:pt x="98492" y="25582"/>
                </a:cubicBezTo>
                <a:cubicBezTo>
                  <a:pt x="106392" y="31355"/>
                  <a:pt x="107052" y="41356"/>
                  <a:pt x="105729" y="50292"/>
                </a:cubicBezTo>
                <a:cubicBezTo>
                  <a:pt x="104207" y="60560"/>
                  <a:pt x="103318" y="70931"/>
                  <a:pt x="101429" y="81148"/>
                </a:cubicBezTo>
                <a:cubicBezTo>
                  <a:pt x="99916" y="89314"/>
                  <a:pt x="96431" y="97128"/>
                  <a:pt x="88124" y="99955"/>
                </a:cubicBezTo>
                <a:cubicBezTo>
                  <a:pt x="84437" y="101209"/>
                  <a:pt x="80540" y="101601"/>
                  <a:pt x="76602" y="101601"/>
                </a:cubicBezTo>
                <a:cubicBezTo>
                  <a:pt x="71796" y="101601"/>
                  <a:pt x="66926" y="101018"/>
                  <a:pt x="62297" y="100710"/>
                </a:cubicBezTo>
                <a:cubicBezTo>
                  <a:pt x="51217" y="99976"/>
                  <a:pt x="40203" y="98506"/>
                  <a:pt x="29211" y="96964"/>
                </a:cubicBezTo>
                <a:cubicBezTo>
                  <a:pt x="16647" y="95202"/>
                  <a:pt x="10610" y="89119"/>
                  <a:pt x="11276" y="76081"/>
                </a:cubicBezTo>
                <a:cubicBezTo>
                  <a:pt x="11770" y="66433"/>
                  <a:pt x="13452" y="56900"/>
                  <a:pt x="15516" y="47476"/>
                </a:cubicBezTo>
                <a:cubicBezTo>
                  <a:pt x="17086" y="40308"/>
                  <a:pt x="17867" y="30029"/>
                  <a:pt x="23464" y="24632"/>
                </a:cubicBezTo>
                <a:cubicBezTo>
                  <a:pt x="31878" y="16520"/>
                  <a:pt x="46079" y="16024"/>
                  <a:pt x="57526" y="15914"/>
                </a:cubicBezTo>
                <a:cubicBezTo>
                  <a:pt x="58439" y="15906"/>
                  <a:pt x="59335" y="15900"/>
                  <a:pt x="60210" y="15894"/>
                </a:cubicBezTo>
                <a:cubicBezTo>
                  <a:pt x="60569" y="15891"/>
                  <a:pt x="60928" y="15890"/>
                  <a:pt x="61288" y="15890"/>
                </a:cubicBezTo>
                <a:close/>
                <a:moveTo>
                  <a:pt x="0" y="0"/>
                </a:moveTo>
                <a:lnTo>
                  <a:pt x="0" y="122670"/>
                </a:lnTo>
                <a:lnTo>
                  <a:pt x="122671" y="122670"/>
                </a:lnTo>
                <a:lnTo>
                  <a:pt x="12267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80"/>
          <p:cNvSpPr txBox="1">
            <a:spLocks noGrp="1"/>
          </p:cNvSpPr>
          <p:nvPr>
            <p:ph type="subTitle" idx="1"/>
          </p:nvPr>
        </p:nvSpPr>
        <p:spPr>
          <a:xfrm>
            <a:off x="785494" y="986924"/>
            <a:ext cx="7557122" cy="34588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400" dirty="0"/>
              <a:t>⁠</a:t>
            </a:r>
            <a:r>
              <a:rPr lang="en-ID" sz="1400" b="1" dirty="0"/>
              <a:t>Peran </a:t>
            </a:r>
            <a:r>
              <a:rPr lang="en-ID" sz="1400" b="1" dirty="0" err="1"/>
              <a:t>Akuntansi</a:t>
            </a:r>
            <a:r>
              <a:rPr lang="en-ID" sz="1400" b="1" dirty="0"/>
              <a:t> </a:t>
            </a:r>
            <a:r>
              <a:rPr lang="en-ID" sz="1400" b="1" dirty="0" err="1"/>
              <a:t>Internasional</a:t>
            </a:r>
            <a:r>
              <a:rPr lang="en-ID" sz="1400" b="1" dirty="0"/>
              <a:t> </a:t>
            </a:r>
            <a:r>
              <a:rPr lang="en-ID" sz="1400" dirty="0"/>
              <a:t>: </a:t>
            </a:r>
            <a:r>
              <a:rPr lang="en-ID" sz="1400" dirty="0" err="1"/>
              <a:t>memiliki</a:t>
            </a:r>
            <a:r>
              <a:rPr lang="en-ID" sz="1400" dirty="0"/>
              <a:t> </a:t>
            </a:r>
            <a:r>
              <a:rPr lang="en-ID" sz="1400" dirty="0" err="1"/>
              <a:t>peranan</a:t>
            </a:r>
            <a:r>
              <a:rPr lang="en-ID" sz="1400" dirty="0"/>
              <a:t> </a:t>
            </a:r>
            <a:r>
              <a:rPr lang="en-ID" sz="1400" dirty="0" err="1"/>
              <a:t>penting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menyediakan</a:t>
            </a:r>
            <a:r>
              <a:rPr lang="en-ID" sz="1400" dirty="0"/>
              <a:t> </a:t>
            </a:r>
            <a:r>
              <a:rPr lang="en-ID" sz="1400" dirty="0" err="1"/>
              <a:t>informasi</a:t>
            </a:r>
            <a:r>
              <a:rPr lang="en-ID" sz="1400" dirty="0"/>
              <a:t> </a:t>
            </a:r>
            <a:r>
              <a:rPr lang="en-ID" sz="1400" dirty="0" err="1"/>
              <a:t>keuangan</a:t>
            </a:r>
            <a:r>
              <a:rPr lang="en-ID" sz="1400" dirty="0"/>
              <a:t> yang </a:t>
            </a:r>
            <a:r>
              <a:rPr lang="en-ID" sz="1400" dirty="0" err="1"/>
              <a:t>andal</a:t>
            </a:r>
            <a:r>
              <a:rPr lang="en-ID" sz="1400" dirty="0"/>
              <a:t> dan </a:t>
            </a:r>
            <a:r>
              <a:rPr lang="en-ID" sz="1400" dirty="0" err="1"/>
              <a:t>dapat</a:t>
            </a:r>
            <a:r>
              <a:rPr lang="en-ID" sz="1400" dirty="0"/>
              <a:t> </a:t>
            </a:r>
            <a:r>
              <a:rPr lang="en-ID" sz="1400" dirty="0" err="1"/>
              <a:t>dibandingkan</a:t>
            </a:r>
            <a:r>
              <a:rPr lang="en-ID" sz="1400" dirty="0"/>
              <a:t> </a:t>
            </a:r>
            <a:r>
              <a:rPr lang="en-ID" sz="1400" dirty="0" err="1"/>
              <a:t>lintas</a:t>
            </a:r>
            <a:r>
              <a:rPr lang="en-ID" sz="1400" dirty="0"/>
              <a:t> negara. Hal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mendukung</a:t>
            </a:r>
            <a:r>
              <a:rPr lang="en-ID" sz="1400" dirty="0"/>
              <a:t> </a:t>
            </a:r>
            <a:r>
              <a:rPr lang="en-ID" sz="1400" dirty="0" err="1"/>
              <a:t>pengambilan</a:t>
            </a:r>
            <a:r>
              <a:rPr lang="en-ID" sz="1400" dirty="0"/>
              <a:t> </a:t>
            </a:r>
            <a:r>
              <a:rPr lang="en-ID" sz="1400" dirty="0" err="1"/>
              <a:t>keputusan</a:t>
            </a:r>
            <a:r>
              <a:rPr lang="en-ID" sz="1400" dirty="0"/>
              <a:t> oleh </a:t>
            </a:r>
            <a:r>
              <a:rPr lang="en-ID" sz="1400" dirty="0" err="1"/>
              <a:t>perusahaan</a:t>
            </a:r>
            <a:r>
              <a:rPr lang="en-ID" sz="1400" dirty="0"/>
              <a:t> </a:t>
            </a:r>
            <a:r>
              <a:rPr lang="en-ID" sz="1400" dirty="0" err="1"/>
              <a:t>multinasional</a:t>
            </a:r>
            <a:r>
              <a:rPr lang="en-ID" sz="1400" dirty="0"/>
              <a:t>, investor global, regulator, </a:t>
            </a:r>
            <a:r>
              <a:rPr lang="en-ID" sz="1400" dirty="0" err="1"/>
              <a:t>serta</a:t>
            </a:r>
            <a:r>
              <a:rPr lang="en-ID" sz="1400" dirty="0"/>
              <a:t> </a:t>
            </a:r>
            <a:r>
              <a:rPr lang="en-ID" sz="1400" dirty="0" err="1"/>
              <a:t>pemangku</a:t>
            </a:r>
            <a:r>
              <a:rPr lang="en-ID" sz="1400" dirty="0"/>
              <a:t> </a:t>
            </a:r>
            <a:r>
              <a:rPr lang="en-ID" sz="1400" dirty="0" err="1"/>
              <a:t>kepentingan</a:t>
            </a:r>
            <a:r>
              <a:rPr lang="en-ID" sz="1400" dirty="0"/>
              <a:t> </a:t>
            </a:r>
            <a:r>
              <a:rPr lang="en-ID" sz="1400" dirty="0" err="1"/>
              <a:t>lainnya</a:t>
            </a:r>
            <a:r>
              <a:rPr lang="en-ID" sz="14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40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400" b="1" dirty="0" err="1"/>
              <a:t>Faktor</a:t>
            </a:r>
            <a:r>
              <a:rPr lang="en-ID" sz="1400" b="1" dirty="0"/>
              <a:t> </a:t>
            </a:r>
            <a:r>
              <a:rPr lang="en-ID" sz="1400" b="1" dirty="0" err="1"/>
              <a:t>Pendorong</a:t>
            </a:r>
            <a:r>
              <a:rPr lang="en-ID" sz="1400" b="1" dirty="0"/>
              <a:t> </a:t>
            </a:r>
            <a:r>
              <a:rPr lang="en-ID" sz="1400" b="1" dirty="0" err="1"/>
              <a:t>Internasionalisasi</a:t>
            </a:r>
            <a:r>
              <a:rPr lang="en-ID" sz="1400" b="1" dirty="0"/>
              <a:t> :</a:t>
            </a:r>
          </a:p>
          <a:p>
            <a:pPr marL="628650" lvl="1" indent="-171450" algn="l">
              <a:buFont typeface="Wingdings" pitchFamily="2" charset="2"/>
              <a:buChar char="Ø"/>
            </a:pPr>
            <a:r>
              <a:rPr lang="en-ID" sz="1400" dirty="0"/>
              <a:t>   </a:t>
            </a:r>
            <a:r>
              <a:rPr lang="en-ID" sz="1400" dirty="0" err="1"/>
              <a:t>Globalisasi</a:t>
            </a:r>
            <a:r>
              <a:rPr lang="en-ID" sz="1400" dirty="0"/>
              <a:t> </a:t>
            </a:r>
            <a:r>
              <a:rPr lang="en-ID" sz="1400" dirty="0" err="1"/>
              <a:t>ekonomi</a:t>
            </a:r>
            <a:r>
              <a:rPr lang="en-ID" sz="1400" dirty="0"/>
              <a:t> dan </a:t>
            </a:r>
            <a:r>
              <a:rPr lang="en-ID" sz="1400" dirty="0" err="1"/>
              <a:t>kompetisi</a:t>
            </a:r>
            <a:r>
              <a:rPr lang="en-ID" sz="1400" dirty="0"/>
              <a:t> </a:t>
            </a:r>
            <a:r>
              <a:rPr lang="en-ID" sz="1400" dirty="0" err="1"/>
              <a:t>internasional</a:t>
            </a:r>
            <a:endParaRPr lang="en-ID" sz="1400" dirty="0"/>
          </a:p>
          <a:p>
            <a:pPr marL="628650" lvl="1" indent="-171450" algn="l">
              <a:buFont typeface="Wingdings" pitchFamily="2" charset="2"/>
              <a:buChar char="Ø"/>
            </a:pPr>
            <a:r>
              <a:rPr lang="en-ID" sz="1400" dirty="0"/>
              <a:t>   </a:t>
            </a:r>
            <a:r>
              <a:rPr lang="en-ID" sz="1400" dirty="0" err="1"/>
              <a:t>Liberalisasi</a:t>
            </a:r>
            <a:r>
              <a:rPr lang="en-ID" sz="1400" dirty="0"/>
              <a:t> </a:t>
            </a:r>
            <a:r>
              <a:rPr lang="en-ID" sz="1400" dirty="0" err="1"/>
              <a:t>arus</a:t>
            </a:r>
            <a:r>
              <a:rPr lang="en-ID" sz="1400" dirty="0"/>
              <a:t> modal dan </a:t>
            </a:r>
            <a:r>
              <a:rPr lang="en-ID" sz="1400" dirty="0" err="1"/>
              <a:t>perdagangan</a:t>
            </a:r>
            <a:r>
              <a:rPr lang="en-ID" sz="1400" dirty="0"/>
              <a:t> </a:t>
            </a:r>
            <a:r>
              <a:rPr lang="en-ID" sz="1400" dirty="0" err="1"/>
              <a:t>lintas</a:t>
            </a:r>
            <a:r>
              <a:rPr lang="en-ID" sz="1400" dirty="0"/>
              <a:t> </a:t>
            </a:r>
            <a:r>
              <a:rPr lang="en-ID" sz="1400" dirty="0" err="1"/>
              <a:t>batas</a:t>
            </a:r>
            <a:endParaRPr lang="en-ID" sz="1400" dirty="0"/>
          </a:p>
          <a:p>
            <a:pPr marL="628650" lvl="1" indent="-171450" algn="l">
              <a:buFont typeface="Wingdings" pitchFamily="2" charset="2"/>
              <a:buChar char="Ø"/>
            </a:pPr>
            <a:r>
              <a:rPr lang="en-ID" sz="1400" dirty="0"/>
              <a:t>   </a:t>
            </a:r>
            <a:r>
              <a:rPr lang="en-ID" sz="1400" dirty="0" err="1"/>
              <a:t>Perkembangan</a:t>
            </a:r>
            <a:r>
              <a:rPr lang="en-ID" sz="1400" dirty="0"/>
              <a:t> </a:t>
            </a:r>
            <a:r>
              <a:rPr lang="en-ID" sz="1400" dirty="0" err="1"/>
              <a:t>teknologi</a:t>
            </a:r>
            <a:r>
              <a:rPr lang="en-ID" sz="1400" dirty="0"/>
              <a:t> </a:t>
            </a:r>
            <a:r>
              <a:rPr lang="en-ID" sz="1400" dirty="0" err="1"/>
              <a:t>informasi</a:t>
            </a:r>
            <a:r>
              <a:rPr lang="en-ID" sz="1400" dirty="0"/>
              <a:t> yang </a:t>
            </a:r>
            <a:r>
              <a:rPr lang="en-ID" sz="1400" dirty="0" err="1"/>
              <a:t>mempercepat</a:t>
            </a:r>
            <a:r>
              <a:rPr lang="en-ID" sz="1400" dirty="0"/>
              <a:t> </a:t>
            </a:r>
            <a:r>
              <a:rPr lang="en-ID" sz="1400" dirty="0" err="1"/>
              <a:t>integrasi</a:t>
            </a:r>
            <a:r>
              <a:rPr lang="en-ID" sz="1400" dirty="0"/>
              <a:t> </a:t>
            </a:r>
            <a:r>
              <a:rPr lang="en-ID" sz="1400" dirty="0" err="1"/>
              <a:t>bisnis</a:t>
            </a:r>
            <a:endParaRPr lang="en-ID" sz="1400" dirty="0"/>
          </a:p>
          <a:p>
            <a:pPr marL="628650" lvl="1" indent="-171450" algn="l">
              <a:buFont typeface="Wingdings" pitchFamily="2" charset="2"/>
              <a:buChar char="Ø"/>
            </a:pPr>
            <a:r>
              <a:rPr lang="en-ID" sz="1400" dirty="0"/>
              <a:t>   </a:t>
            </a:r>
            <a:r>
              <a:rPr lang="en-ID" sz="1400" dirty="0" err="1"/>
              <a:t>Internasionalisasi</a:t>
            </a:r>
            <a:r>
              <a:rPr lang="en-ID" sz="1400" dirty="0"/>
              <a:t> pasar modal yang </a:t>
            </a:r>
            <a:r>
              <a:rPr lang="en-ID" sz="1400" dirty="0" err="1"/>
              <a:t>meningkatkan</a:t>
            </a:r>
            <a:r>
              <a:rPr lang="en-ID" sz="1400" dirty="0"/>
              <a:t> </a:t>
            </a:r>
            <a:r>
              <a:rPr lang="en-ID" sz="1400" dirty="0" err="1"/>
              <a:t>kebutuhan</a:t>
            </a:r>
            <a:r>
              <a:rPr lang="en-ID" sz="1400" dirty="0"/>
              <a:t> </a:t>
            </a:r>
            <a:r>
              <a:rPr lang="en-ID" sz="1400" dirty="0" err="1"/>
              <a:t>standar</a:t>
            </a:r>
            <a:r>
              <a:rPr lang="en-ID" sz="1400" dirty="0"/>
              <a:t> </a:t>
            </a:r>
            <a:r>
              <a:rPr lang="en-ID" sz="1400" dirty="0" err="1"/>
              <a:t>pelaporan</a:t>
            </a:r>
            <a:r>
              <a:rPr lang="en-ID" sz="1400" dirty="0"/>
              <a:t> </a:t>
            </a:r>
            <a:r>
              <a:rPr lang="en-ID" sz="1400" dirty="0" err="1"/>
              <a:t>seragam</a:t>
            </a:r>
            <a:r>
              <a:rPr lang="en-ID" sz="14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40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400" b="1" dirty="0" err="1"/>
              <a:t>Tantangan</a:t>
            </a:r>
            <a:r>
              <a:rPr lang="en-ID" sz="1400" b="1" dirty="0"/>
              <a:t> Utama : </a:t>
            </a:r>
            <a:r>
              <a:rPr lang="en-ID" sz="1400" dirty="0" err="1"/>
              <a:t>Perbedaan</a:t>
            </a:r>
            <a:r>
              <a:rPr lang="en-ID" sz="1400" dirty="0"/>
              <a:t> </a:t>
            </a:r>
            <a:r>
              <a:rPr lang="en-ID" sz="1400" dirty="0" err="1"/>
              <a:t>standar</a:t>
            </a:r>
            <a:r>
              <a:rPr lang="en-ID" sz="1400" dirty="0"/>
              <a:t> </a:t>
            </a:r>
            <a:r>
              <a:rPr lang="en-ID" sz="1400" dirty="0" err="1"/>
              <a:t>akuntansi</a:t>
            </a:r>
            <a:r>
              <a:rPr lang="en-ID" sz="1400" dirty="0"/>
              <a:t> </a:t>
            </a:r>
            <a:r>
              <a:rPr lang="en-ID" sz="1400" dirty="0" err="1"/>
              <a:t>antarnegara</a:t>
            </a:r>
            <a:r>
              <a:rPr lang="en-ID" sz="1400" dirty="0"/>
              <a:t> (accounting diversity) </a:t>
            </a:r>
            <a:r>
              <a:rPr lang="en-ID" sz="1400" dirty="0" err="1"/>
              <a:t>menimbulkan</a:t>
            </a:r>
            <a:r>
              <a:rPr lang="en-ID" sz="1400" dirty="0"/>
              <a:t> </a:t>
            </a:r>
            <a:r>
              <a:rPr lang="en-ID" sz="1400" dirty="0" err="1"/>
              <a:t>masalah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konsolidasi</a:t>
            </a:r>
            <a:r>
              <a:rPr lang="en-ID" sz="1400" dirty="0"/>
              <a:t> </a:t>
            </a:r>
            <a:r>
              <a:rPr lang="en-ID" sz="1400" dirty="0" err="1"/>
              <a:t>laporan</a:t>
            </a:r>
            <a:r>
              <a:rPr lang="en-ID" sz="1400" dirty="0"/>
              <a:t>, </a:t>
            </a:r>
            <a:r>
              <a:rPr lang="en-ID" sz="1400" dirty="0" err="1"/>
              <a:t>analisis</a:t>
            </a:r>
            <a:r>
              <a:rPr lang="en-ID" sz="1400" dirty="0"/>
              <a:t> </a:t>
            </a:r>
            <a:r>
              <a:rPr lang="en-ID" sz="1400" dirty="0" err="1"/>
              <a:t>keuangan</a:t>
            </a:r>
            <a:r>
              <a:rPr lang="en-ID" sz="1400" dirty="0"/>
              <a:t>, </a:t>
            </a:r>
            <a:r>
              <a:rPr lang="en-ID" sz="1400" dirty="0" err="1"/>
              <a:t>serta</a:t>
            </a:r>
            <a:r>
              <a:rPr lang="en-ID" sz="1400" dirty="0"/>
              <a:t> </a:t>
            </a:r>
            <a:r>
              <a:rPr lang="en-ID" sz="1400" dirty="0" err="1"/>
              <a:t>perbandingan</a:t>
            </a:r>
            <a:r>
              <a:rPr lang="en-ID" sz="1400" dirty="0"/>
              <a:t> </a:t>
            </a:r>
            <a:r>
              <a:rPr lang="en-ID" sz="1400" dirty="0" err="1"/>
              <a:t>kinerja</a:t>
            </a:r>
            <a:r>
              <a:rPr lang="en-ID" sz="1400" dirty="0"/>
              <a:t> </a:t>
            </a:r>
            <a:r>
              <a:rPr lang="en-ID" sz="1400" dirty="0" err="1"/>
              <a:t>perusahaan</a:t>
            </a:r>
            <a:r>
              <a:rPr lang="en-ID" sz="1400" dirty="0"/>
              <a:t>. Hal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berdampak</a:t>
            </a:r>
            <a:r>
              <a:rPr lang="en-ID" sz="1400" dirty="0"/>
              <a:t> pada </a:t>
            </a:r>
            <a:r>
              <a:rPr lang="en-ID" sz="1400" dirty="0" err="1"/>
              <a:t>transaksi</a:t>
            </a:r>
            <a:r>
              <a:rPr lang="en-ID" sz="1400" dirty="0"/>
              <a:t> </a:t>
            </a:r>
            <a:r>
              <a:rPr lang="en-ID" sz="1400" dirty="0" err="1"/>
              <a:t>internasional</a:t>
            </a:r>
            <a:r>
              <a:rPr lang="en-ID" sz="1400" dirty="0"/>
              <a:t>, merger &amp; </a:t>
            </a:r>
            <a:r>
              <a:rPr lang="en-ID" sz="1400" dirty="0" err="1"/>
              <a:t>akuisisi</a:t>
            </a:r>
            <a:r>
              <a:rPr lang="en-ID" sz="1400" dirty="0"/>
              <a:t>, </a:t>
            </a:r>
            <a:r>
              <a:rPr lang="en-ID" sz="1400" dirty="0" err="1"/>
              <a:t>serta</a:t>
            </a:r>
            <a:r>
              <a:rPr lang="en-ID" sz="1400" dirty="0"/>
              <a:t> </a:t>
            </a:r>
            <a:r>
              <a:rPr lang="en-ID" sz="1400" dirty="0" err="1"/>
              <a:t>pencatatan</a:t>
            </a:r>
            <a:r>
              <a:rPr lang="en-ID" sz="1400" dirty="0"/>
              <a:t> </a:t>
            </a:r>
            <a:r>
              <a:rPr lang="en-ID" sz="1400" dirty="0" err="1"/>
              <a:t>saham</a:t>
            </a:r>
            <a:r>
              <a:rPr lang="en-ID" sz="1400" dirty="0"/>
              <a:t> </a:t>
            </a:r>
            <a:r>
              <a:rPr lang="en-ID" sz="1400" dirty="0" err="1"/>
              <a:t>lintas</a:t>
            </a:r>
            <a:r>
              <a:rPr lang="en-ID" sz="1400" dirty="0"/>
              <a:t> negara.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ID" sz="1400" dirty="0"/>
          </a:p>
        </p:txBody>
      </p:sp>
      <p:sp>
        <p:nvSpPr>
          <p:cNvPr id="858" name="Google Shape;858;p80"/>
          <p:cNvSpPr/>
          <p:nvPr/>
        </p:nvSpPr>
        <p:spPr>
          <a:xfrm>
            <a:off x="6731227" y="-2946022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80"/>
          <p:cNvSpPr/>
          <p:nvPr/>
        </p:nvSpPr>
        <p:spPr>
          <a:xfrm rot="-1016915">
            <a:off x="5075473" y="-2308287"/>
            <a:ext cx="7826174" cy="287788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A68346-DDFA-6775-34DD-BD2037FE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70342" y="435482"/>
            <a:ext cx="2888400" cy="551443"/>
          </a:xfrm>
        </p:spPr>
        <p:txBody>
          <a:bodyPr/>
          <a:lstStyle/>
          <a:p>
            <a:r>
              <a:rPr lang="en-US" dirty="0"/>
              <a:t>KESIMPULAN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80"/>
          <p:cNvSpPr txBox="1">
            <a:spLocks noGrp="1"/>
          </p:cNvSpPr>
          <p:nvPr>
            <p:ph type="subTitle" idx="1"/>
          </p:nvPr>
        </p:nvSpPr>
        <p:spPr>
          <a:xfrm>
            <a:off x="793439" y="1161415"/>
            <a:ext cx="7557122" cy="31742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400" b="1" dirty="0" err="1"/>
              <a:t>Upaya</a:t>
            </a:r>
            <a:r>
              <a:rPr lang="en-ID" sz="1400" b="1" dirty="0"/>
              <a:t> </a:t>
            </a:r>
            <a:r>
              <a:rPr lang="en-ID" sz="1400" b="1" dirty="0" err="1"/>
              <a:t>Harmonisasi</a:t>
            </a:r>
            <a:r>
              <a:rPr lang="en-ID" sz="1400" b="1" dirty="0"/>
              <a:t> </a:t>
            </a:r>
            <a:r>
              <a:rPr lang="en-ID" sz="1400" dirty="0"/>
              <a:t>: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mengurangi</a:t>
            </a:r>
            <a:r>
              <a:rPr lang="en-ID" sz="1400" dirty="0"/>
              <a:t> </a:t>
            </a:r>
            <a:r>
              <a:rPr lang="en-ID" sz="1400" dirty="0" err="1"/>
              <a:t>perbedaan</a:t>
            </a:r>
            <a:r>
              <a:rPr lang="en-ID" sz="1400" dirty="0"/>
              <a:t> </a:t>
            </a:r>
            <a:r>
              <a:rPr lang="en-ID" sz="1400" dirty="0" err="1"/>
              <a:t>tersebut</a:t>
            </a:r>
            <a:r>
              <a:rPr lang="en-ID" sz="1400" dirty="0"/>
              <a:t>, </a:t>
            </a:r>
            <a:r>
              <a:rPr lang="en-ID" sz="1400" dirty="0" err="1"/>
              <a:t>berbagai</a:t>
            </a:r>
            <a:r>
              <a:rPr lang="en-ID" sz="1400" dirty="0"/>
              <a:t> </a:t>
            </a:r>
            <a:r>
              <a:rPr lang="en-ID" sz="1400" dirty="0" err="1"/>
              <a:t>lembaga</a:t>
            </a:r>
            <a:r>
              <a:rPr lang="en-ID" sz="1400" dirty="0"/>
              <a:t> </a:t>
            </a:r>
            <a:r>
              <a:rPr lang="en-ID" sz="1400" dirty="0" err="1"/>
              <a:t>internasional</a:t>
            </a:r>
            <a:r>
              <a:rPr lang="en-ID" sz="1400" dirty="0"/>
              <a:t> (</a:t>
            </a:r>
            <a:r>
              <a:rPr lang="en-ID" sz="1400" dirty="0" err="1"/>
              <a:t>seperti</a:t>
            </a:r>
            <a:r>
              <a:rPr lang="en-ID" sz="1400" dirty="0"/>
              <a:t> *IASB* </a:t>
            </a:r>
            <a:r>
              <a:rPr lang="en-ID" sz="1400" dirty="0" err="1"/>
              <a:t>dengan</a:t>
            </a:r>
            <a:r>
              <a:rPr lang="en-ID" sz="1400" dirty="0"/>
              <a:t> IFRS) </a:t>
            </a:r>
            <a:r>
              <a:rPr lang="en-ID" sz="1400" dirty="0" err="1"/>
              <a:t>berupaya</a:t>
            </a:r>
            <a:r>
              <a:rPr lang="en-ID" sz="1400" dirty="0"/>
              <a:t> </a:t>
            </a:r>
            <a:r>
              <a:rPr lang="en-ID" sz="1400" dirty="0" err="1"/>
              <a:t>menyusun</a:t>
            </a:r>
            <a:r>
              <a:rPr lang="en-ID" sz="1400" dirty="0"/>
              <a:t> </a:t>
            </a:r>
            <a:r>
              <a:rPr lang="en-ID" sz="1400" dirty="0" err="1"/>
              <a:t>standar</a:t>
            </a:r>
            <a:r>
              <a:rPr lang="en-ID" sz="1400" dirty="0"/>
              <a:t> global yang </a:t>
            </a:r>
            <a:r>
              <a:rPr lang="en-ID" sz="1400" dirty="0" err="1"/>
              <a:t>dapat</a:t>
            </a:r>
            <a:r>
              <a:rPr lang="en-ID" sz="1400" dirty="0"/>
              <a:t> </a:t>
            </a:r>
            <a:r>
              <a:rPr lang="en-ID" sz="1400" dirty="0" err="1"/>
              <a:t>diadopsi</a:t>
            </a:r>
            <a:r>
              <a:rPr lang="en-ID" sz="1400" dirty="0"/>
              <a:t> </a:t>
            </a:r>
            <a:r>
              <a:rPr lang="en-ID" sz="1400" dirty="0" err="1"/>
              <a:t>banyak</a:t>
            </a:r>
            <a:r>
              <a:rPr lang="en-ID" sz="1400" dirty="0"/>
              <a:t> negara. Proses </a:t>
            </a:r>
            <a:r>
              <a:rPr lang="en-ID" sz="1400" dirty="0" err="1"/>
              <a:t>harmonisasi</a:t>
            </a:r>
            <a:r>
              <a:rPr lang="en-ID" sz="1400" dirty="0"/>
              <a:t> dan </a:t>
            </a:r>
            <a:r>
              <a:rPr lang="en-ID" sz="1400" dirty="0" err="1"/>
              <a:t>konvergensi</a:t>
            </a:r>
            <a:r>
              <a:rPr lang="en-ID" sz="1400" dirty="0"/>
              <a:t> </a:t>
            </a:r>
            <a:r>
              <a:rPr lang="en-ID" sz="1400" dirty="0" err="1"/>
              <a:t>standar</a:t>
            </a:r>
            <a:r>
              <a:rPr lang="en-ID" sz="1400" dirty="0"/>
              <a:t> </a:t>
            </a:r>
            <a:r>
              <a:rPr lang="en-ID" sz="1400" dirty="0" err="1"/>
              <a:t>akuntansi</a:t>
            </a:r>
            <a:r>
              <a:rPr lang="en-ID" sz="1400" dirty="0"/>
              <a:t>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menjadi</a:t>
            </a:r>
            <a:r>
              <a:rPr lang="en-ID" sz="1400" dirty="0"/>
              <a:t> </a:t>
            </a:r>
            <a:r>
              <a:rPr lang="en-ID" sz="1400" dirty="0" err="1"/>
              <a:t>langkah</a:t>
            </a:r>
            <a:r>
              <a:rPr lang="en-ID" sz="1400" dirty="0"/>
              <a:t> </a:t>
            </a:r>
            <a:r>
              <a:rPr lang="en-ID" sz="1400" dirty="0" err="1"/>
              <a:t>strategis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mewujudkan</a:t>
            </a:r>
            <a:r>
              <a:rPr lang="en-ID" sz="1400" dirty="0"/>
              <a:t> </a:t>
            </a:r>
            <a:r>
              <a:rPr lang="en-ID" sz="1400" dirty="0" err="1"/>
              <a:t>transparansi</a:t>
            </a:r>
            <a:r>
              <a:rPr lang="en-ID" sz="1400" dirty="0"/>
              <a:t> dan </a:t>
            </a:r>
            <a:r>
              <a:rPr lang="en-ID" sz="1400" dirty="0" err="1"/>
              <a:t>kredibilitas</a:t>
            </a:r>
            <a:r>
              <a:rPr lang="en-ID" sz="1400" dirty="0"/>
              <a:t> </a:t>
            </a:r>
            <a:r>
              <a:rPr lang="en-ID" sz="1400" dirty="0" err="1"/>
              <a:t>laporan</a:t>
            </a:r>
            <a:r>
              <a:rPr lang="en-ID" sz="1400" dirty="0"/>
              <a:t> </a:t>
            </a:r>
            <a:r>
              <a:rPr lang="en-ID" sz="1400" dirty="0" err="1"/>
              <a:t>keuangan</a:t>
            </a:r>
            <a:r>
              <a:rPr lang="en-ID" sz="1400" dirty="0"/>
              <a:t> </a:t>
            </a:r>
            <a:r>
              <a:rPr lang="en-ID" sz="1400" dirty="0" err="1"/>
              <a:t>internasional</a:t>
            </a:r>
            <a:r>
              <a:rPr lang="en-ID" sz="1400" dirty="0"/>
              <a:t>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D" sz="140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400" b="1" dirty="0" err="1"/>
              <a:t>Implikasi</a:t>
            </a:r>
            <a:r>
              <a:rPr lang="en-ID" sz="1400" b="1" dirty="0"/>
              <a:t> </a:t>
            </a:r>
            <a:r>
              <a:rPr lang="en-ID" sz="1400" b="1" dirty="0" err="1"/>
              <a:t>bagi</a:t>
            </a:r>
            <a:r>
              <a:rPr lang="en-ID" sz="1400" b="1" dirty="0"/>
              <a:t> </a:t>
            </a:r>
            <a:r>
              <a:rPr lang="en-ID" sz="1400" b="1" dirty="0" err="1"/>
              <a:t>Praktisi</a:t>
            </a:r>
            <a:r>
              <a:rPr lang="en-ID" sz="1400" b="1" dirty="0"/>
              <a:t> dan </a:t>
            </a:r>
            <a:r>
              <a:rPr lang="en-ID" sz="1400" b="1" dirty="0" err="1"/>
              <a:t>Akademisi</a:t>
            </a:r>
            <a:r>
              <a:rPr lang="en-ID" sz="1400" b="1" dirty="0"/>
              <a:t> :</a:t>
            </a:r>
            <a:endParaRPr lang="en-ID" sz="1400" dirty="0"/>
          </a:p>
          <a:p>
            <a:pPr marL="742950" lvl="1" indent="-285750" algn="l">
              <a:buFont typeface="Wingdings" pitchFamily="2" charset="2"/>
              <a:buChar char="Ø"/>
            </a:pPr>
            <a:r>
              <a:rPr lang="en-ID" sz="1400" dirty="0" err="1"/>
              <a:t>Praktisi</a:t>
            </a:r>
            <a:r>
              <a:rPr lang="en-ID" sz="1400" dirty="0"/>
              <a:t> </a:t>
            </a:r>
            <a:r>
              <a:rPr lang="en-ID" sz="1400" dirty="0" err="1"/>
              <a:t>bisnis</a:t>
            </a:r>
            <a:r>
              <a:rPr lang="en-ID" sz="1400" dirty="0"/>
              <a:t> dan </a:t>
            </a:r>
            <a:r>
              <a:rPr lang="en-ID" sz="1400" dirty="0" err="1"/>
              <a:t>akuntan</a:t>
            </a:r>
            <a:r>
              <a:rPr lang="en-ID" sz="1400" dirty="0"/>
              <a:t> </a:t>
            </a:r>
            <a:r>
              <a:rPr lang="en-ID" sz="1400" dirty="0" err="1"/>
              <a:t>dituntut</a:t>
            </a:r>
            <a:r>
              <a:rPr lang="en-ID" sz="1400" dirty="0"/>
              <a:t> </a:t>
            </a:r>
            <a:r>
              <a:rPr lang="en-ID" sz="1400" dirty="0" err="1"/>
              <a:t>memahami</a:t>
            </a:r>
            <a:r>
              <a:rPr lang="en-ID" sz="1400" dirty="0"/>
              <a:t> </a:t>
            </a:r>
            <a:r>
              <a:rPr lang="en-ID" sz="1400" dirty="0" err="1"/>
              <a:t>standar</a:t>
            </a:r>
            <a:r>
              <a:rPr lang="en-ID" sz="1400" dirty="0"/>
              <a:t> </a:t>
            </a:r>
            <a:r>
              <a:rPr lang="en-ID" sz="1400" dirty="0" err="1"/>
              <a:t>nasional</a:t>
            </a:r>
            <a:r>
              <a:rPr lang="en-ID" sz="1400" dirty="0"/>
              <a:t> </a:t>
            </a:r>
            <a:r>
              <a:rPr lang="en-ID" sz="1400" dirty="0" err="1"/>
              <a:t>sekaligus</a:t>
            </a:r>
            <a:r>
              <a:rPr lang="en-ID" sz="1400" dirty="0"/>
              <a:t> </a:t>
            </a:r>
            <a:r>
              <a:rPr lang="en-ID" sz="1400" dirty="0" err="1"/>
              <a:t>internasional</a:t>
            </a:r>
            <a:r>
              <a:rPr lang="en-ID" sz="1400" dirty="0"/>
              <a:t> agar </a:t>
            </a:r>
            <a:r>
              <a:rPr lang="en-ID" sz="1400" dirty="0" err="1"/>
              <a:t>dapat</a:t>
            </a:r>
            <a:r>
              <a:rPr lang="en-ID" sz="1400" dirty="0"/>
              <a:t> </a:t>
            </a:r>
            <a:r>
              <a:rPr lang="en-ID" sz="1400" dirty="0" err="1"/>
              <a:t>menyajikan</a:t>
            </a:r>
            <a:r>
              <a:rPr lang="en-ID" sz="1400" dirty="0"/>
              <a:t> </a:t>
            </a:r>
            <a:r>
              <a:rPr lang="en-ID" sz="1400" dirty="0" err="1"/>
              <a:t>laporan</a:t>
            </a:r>
            <a:r>
              <a:rPr lang="en-ID" sz="1400" dirty="0"/>
              <a:t> yang </a:t>
            </a:r>
            <a:r>
              <a:rPr lang="en-ID" sz="1400" dirty="0" err="1"/>
              <a:t>relevan</a:t>
            </a:r>
            <a:r>
              <a:rPr lang="en-ID" sz="1400" dirty="0"/>
              <a:t> </a:t>
            </a:r>
            <a:r>
              <a:rPr lang="en-ID" sz="1400" dirty="0" err="1"/>
              <a:t>bagi</a:t>
            </a:r>
            <a:r>
              <a:rPr lang="en-ID" sz="1400" dirty="0"/>
              <a:t> stakeholder global.</a:t>
            </a:r>
          </a:p>
          <a:p>
            <a:pPr marL="742950" lvl="1" indent="-285750" algn="l">
              <a:buFont typeface="Wingdings" pitchFamily="2" charset="2"/>
              <a:buChar char="Ø"/>
            </a:pPr>
            <a:r>
              <a:rPr lang="en-ID" sz="1400" dirty="0" err="1"/>
              <a:t>Akademisi</a:t>
            </a:r>
            <a:r>
              <a:rPr lang="en-ID" sz="1400" dirty="0"/>
              <a:t> dan </a:t>
            </a:r>
            <a:r>
              <a:rPr lang="en-ID" sz="1400" dirty="0" err="1"/>
              <a:t>mahasiswa</a:t>
            </a:r>
            <a:r>
              <a:rPr lang="en-ID" sz="1400" dirty="0"/>
              <a:t> </a:t>
            </a:r>
            <a:r>
              <a:rPr lang="en-ID" sz="1400" dirty="0" err="1"/>
              <a:t>perlu</a:t>
            </a:r>
            <a:r>
              <a:rPr lang="en-ID" sz="1400" dirty="0"/>
              <a:t> </a:t>
            </a:r>
            <a:r>
              <a:rPr lang="en-ID" sz="1400" dirty="0" err="1"/>
              <a:t>mempelajari</a:t>
            </a:r>
            <a:r>
              <a:rPr lang="en-ID" sz="1400" dirty="0"/>
              <a:t> </a:t>
            </a:r>
            <a:r>
              <a:rPr lang="en-ID" sz="1400" dirty="0" err="1"/>
              <a:t>akuntansi</a:t>
            </a:r>
            <a:r>
              <a:rPr lang="en-ID" sz="1400" dirty="0"/>
              <a:t> </a:t>
            </a:r>
            <a:r>
              <a:rPr lang="en-ID" sz="1400" dirty="0" err="1"/>
              <a:t>internasional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menjawab</a:t>
            </a:r>
            <a:r>
              <a:rPr lang="en-ID" sz="1400" dirty="0"/>
              <a:t> </a:t>
            </a:r>
            <a:r>
              <a:rPr lang="en-ID" sz="1400" dirty="0" err="1"/>
              <a:t>tantangan</a:t>
            </a:r>
            <a:r>
              <a:rPr lang="en-ID" sz="1400" dirty="0"/>
              <a:t> </a:t>
            </a:r>
            <a:r>
              <a:rPr lang="en-ID" sz="1400" dirty="0" err="1"/>
              <a:t>globalisasi</a:t>
            </a:r>
            <a:r>
              <a:rPr lang="en-ID" sz="1400" dirty="0"/>
              <a:t>, </a:t>
            </a:r>
            <a:r>
              <a:rPr lang="en-ID" sz="1400" dirty="0" err="1"/>
              <a:t>risiko</a:t>
            </a:r>
            <a:r>
              <a:rPr lang="en-ID" sz="1400" dirty="0"/>
              <a:t> </a:t>
            </a:r>
            <a:r>
              <a:rPr lang="en-ID" sz="1400" dirty="0" err="1"/>
              <a:t>nilai</a:t>
            </a:r>
            <a:r>
              <a:rPr lang="en-ID" sz="1400" dirty="0"/>
              <a:t> </a:t>
            </a:r>
            <a:r>
              <a:rPr lang="en-ID" sz="1400" dirty="0" err="1"/>
              <a:t>tukar</a:t>
            </a:r>
            <a:r>
              <a:rPr lang="en-ID" sz="1400" dirty="0"/>
              <a:t>, </a:t>
            </a:r>
            <a:r>
              <a:rPr lang="en-ID" sz="1400" dirty="0" err="1"/>
              <a:t>inflasi</a:t>
            </a:r>
            <a:r>
              <a:rPr lang="en-ID" sz="1400" dirty="0"/>
              <a:t>, transfer pricing, </a:t>
            </a:r>
            <a:r>
              <a:rPr lang="en-ID" sz="1400" dirty="0" err="1"/>
              <a:t>hingga</a:t>
            </a:r>
            <a:r>
              <a:rPr lang="en-ID" sz="1400" dirty="0"/>
              <a:t> </a:t>
            </a:r>
            <a:r>
              <a:rPr lang="en-ID" sz="1400" dirty="0" err="1"/>
              <a:t>perpajakan</a:t>
            </a:r>
            <a:r>
              <a:rPr lang="en-ID" sz="1400" dirty="0"/>
              <a:t> </a:t>
            </a:r>
            <a:r>
              <a:rPr lang="en-ID" sz="1400" dirty="0" err="1"/>
              <a:t>lintas</a:t>
            </a:r>
            <a:r>
              <a:rPr lang="en-ID" sz="1400" dirty="0"/>
              <a:t> </a:t>
            </a:r>
            <a:r>
              <a:rPr lang="en-ID" sz="1400" dirty="0" err="1"/>
              <a:t>batas</a:t>
            </a:r>
            <a:r>
              <a:rPr lang="en-ID" sz="14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ID" sz="1400" dirty="0"/>
          </a:p>
        </p:txBody>
      </p:sp>
      <p:sp>
        <p:nvSpPr>
          <p:cNvPr id="858" name="Google Shape;858;p80"/>
          <p:cNvSpPr/>
          <p:nvPr/>
        </p:nvSpPr>
        <p:spPr>
          <a:xfrm>
            <a:off x="6731227" y="-2946022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80"/>
          <p:cNvSpPr/>
          <p:nvPr/>
        </p:nvSpPr>
        <p:spPr>
          <a:xfrm rot="-1016915">
            <a:off x="5075473" y="-2308287"/>
            <a:ext cx="7826174" cy="287788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A68346-DDFA-6775-34DD-BD2037FE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70342" y="435482"/>
            <a:ext cx="2888400" cy="551443"/>
          </a:xfrm>
        </p:spPr>
        <p:txBody>
          <a:bodyPr/>
          <a:lstStyle/>
          <a:p>
            <a:r>
              <a:rPr lang="en-US" dirty="0"/>
              <a:t>KESIMPULAN</a:t>
            </a:r>
          </a:p>
        </p:txBody>
      </p:sp>
    </p:spTree>
    <p:extLst>
      <p:ext uri="{BB962C8B-B14F-4D97-AF65-F5344CB8AC3E}">
        <p14:creationId xmlns:p14="http://schemas.microsoft.com/office/powerpoint/2010/main" val="3246758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>
          <a:extLst>
            <a:ext uri="{FF2B5EF4-FFF2-40B4-BE49-F238E27FC236}">
              <a16:creationId xmlns:a16="http://schemas.microsoft.com/office/drawing/2014/main" id="{3B3FC206-8B63-EA0B-9F5D-8A096E06C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87">
            <a:extLst>
              <a:ext uri="{FF2B5EF4-FFF2-40B4-BE49-F238E27FC236}">
                <a16:creationId xmlns:a16="http://schemas.microsoft.com/office/drawing/2014/main" id="{5870A17C-F35A-AF7E-4B81-6F592C12D04E}"/>
              </a:ext>
            </a:extLst>
          </p:cNvPr>
          <p:cNvSpPr/>
          <p:nvPr/>
        </p:nvSpPr>
        <p:spPr>
          <a:xfrm rot="7269862">
            <a:off x="-2158264" y="-3462738"/>
            <a:ext cx="7471639" cy="477178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87">
            <a:extLst>
              <a:ext uri="{FF2B5EF4-FFF2-40B4-BE49-F238E27FC236}">
                <a16:creationId xmlns:a16="http://schemas.microsoft.com/office/drawing/2014/main" id="{66A92352-EC62-C8DB-9ADA-0753FD145063}"/>
              </a:ext>
            </a:extLst>
          </p:cNvPr>
          <p:cNvSpPr/>
          <p:nvPr/>
        </p:nvSpPr>
        <p:spPr>
          <a:xfrm rot="10558870" flipH="1">
            <a:off x="-4625089" y="957675"/>
            <a:ext cx="6402110" cy="5689154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66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87">
            <a:extLst>
              <a:ext uri="{FF2B5EF4-FFF2-40B4-BE49-F238E27FC236}">
                <a16:creationId xmlns:a16="http://schemas.microsoft.com/office/drawing/2014/main" id="{EE73BC41-59D5-BF43-B02E-1C1BC96FDDB8}"/>
              </a:ext>
            </a:extLst>
          </p:cNvPr>
          <p:cNvSpPr/>
          <p:nvPr/>
        </p:nvSpPr>
        <p:spPr>
          <a:xfrm rot="-7989178" flipH="1">
            <a:off x="-4350337" y="2229049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87">
            <a:extLst>
              <a:ext uri="{FF2B5EF4-FFF2-40B4-BE49-F238E27FC236}">
                <a16:creationId xmlns:a16="http://schemas.microsoft.com/office/drawing/2014/main" id="{C4F9CF2E-6922-821A-30EC-4F7EBC4A6792}"/>
              </a:ext>
            </a:extLst>
          </p:cNvPr>
          <p:cNvSpPr/>
          <p:nvPr/>
        </p:nvSpPr>
        <p:spPr>
          <a:xfrm rot="-514371" flipH="1">
            <a:off x="3008849" y="163322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87">
            <a:extLst>
              <a:ext uri="{FF2B5EF4-FFF2-40B4-BE49-F238E27FC236}">
                <a16:creationId xmlns:a16="http://schemas.microsoft.com/office/drawing/2014/main" id="{1871FF9E-97A5-09E9-C785-4F72AE4AD104}"/>
              </a:ext>
            </a:extLst>
          </p:cNvPr>
          <p:cNvSpPr/>
          <p:nvPr/>
        </p:nvSpPr>
        <p:spPr>
          <a:xfrm rot="-2141143" flipH="1">
            <a:off x="5987211" y="-1789403"/>
            <a:ext cx="5766686" cy="3682912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87">
            <a:extLst>
              <a:ext uri="{FF2B5EF4-FFF2-40B4-BE49-F238E27FC236}">
                <a16:creationId xmlns:a16="http://schemas.microsoft.com/office/drawing/2014/main" id="{A5E92918-E2E8-F38C-40D0-E3AC6D38AD72}"/>
              </a:ext>
            </a:extLst>
          </p:cNvPr>
          <p:cNvSpPr/>
          <p:nvPr/>
        </p:nvSpPr>
        <p:spPr>
          <a:xfrm rot="10800000" flipH="1">
            <a:off x="5337802" y="3129188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87">
            <a:extLst>
              <a:ext uri="{FF2B5EF4-FFF2-40B4-BE49-F238E27FC236}">
                <a16:creationId xmlns:a16="http://schemas.microsoft.com/office/drawing/2014/main" id="{B0467245-3BC8-3669-21B9-F149FAE559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30010" y="2039850"/>
            <a:ext cx="4945675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6000" b="1" dirty="0"/>
              <a:t>THANK YOU</a:t>
            </a:r>
            <a:endParaRPr sz="6000" b="1" dirty="0">
              <a:solidFill>
                <a:schemeClr val="lt1"/>
              </a:solidFill>
            </a:endParaRPr>
          </a:p>
        </p:txBody>
      </p:sp>
      <p:sp>
        <p:nvSpPr>
          <p:cNvPr id="957" name="Google Shape;957;p87">
            <a:extLst>
              <a:ext uri="{FF2B5EF4-FFF2-40B4-BE49-F238E27FC236}">
                <a16:creationId xmlns:a16="http://schemas.microsoft.com/office/drawing/2014/main" id="{D2393CAC-159B-EE71-C606-407F1B681F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96225" y="1728500"/>
            <a:ext cx="15267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0">
                <a:solidFill>
                  <a:schemeClr val="lt1"/>
                </a:solidFill>
              </a:rPr>
              <a:t>“”</a:t>
            </a:r>
            <a:endParaRPr sz="16000">
              <a:solidFill>
                <a:schemeClr val="lt1"/>
              </a:solidFill>
            </a:endParaRPr>
          </a:p>
        </p:txBody>
      </p:sp>
      <p:sp>
        <p:nvSpPr>
          <p:cNvPr id="958" name="Google Shape;958;p87">
            <a:extLst>
              <a:ext uri="{FF2B5EF4-FFF2-40B4-BE49-F238E27FC236}">
                <a16:creationId xmlns:a16="http://schemas.microsoft.com/office/drawing/2014/main" id="{E02D6D0A-FCF4-A390-D326-F4D33D5B0F95}"/>
              </a:ext>
            </a:extLst>
          </p:cNvPr>
          <p:cNvSpPr/>
          <p:nvPr/>
        </p:nvSpPr>
        <p:spPr>
          <a:xfrm rot="9748587" flipH="1">
            <a:off x="4304027" y="2585840"/>
            <a:ext cx="8200944" cy="301569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1515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9"/>
          <p:cNvSpPr txBox="1">
            <a:spLocks noGrp="1"/>
          </p:cNvSpPr>
          <p:nvPr>
            <p:ph type="title"/>
          </p:nvPr>
        </p:nvSpPr>
        <p:spPr>
          <a:xfrm flipH="1">
            <a:off x="719975" y="295603"/>
            <a:ext cx="77040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Perkembangan</a:t>
            </a:r>
            <a:r>
              <a:rPr lang="en-ID" sz="3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3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Historis</a:t>
            </a:r>
            <a:r>
              <a:rPr lang="en-ID" sz="3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</a:t>
            </a:r>
            <a:r>
              <a:rPr lang="en-ID" sz="3200" b="1" dirty="0">
                <a:latin typeface="Manrope"/>
                <a:ea typeface="Manrope"/>
                <a:cs typeface="Manrope"/>
                <a:sym typeface="Manrope"/>
              </a:rPr>
              <a:t>H</a:t>
            </a:r>
            <a:r>
              <a:rPr lang="en-ID" sz="3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al. 2–3)</a:t>
            </a:r>
          </a:p>
        </p:txBody>
      </p:sp>
      <p:sp>
        <p:nvSpPr>
          <p:cNvPr id="567" name="Google Shape;567;p59"/>
          <p:cNvSpPr txBox="1"/>
          <p:nvPr/>
        </p:nvSpPr>
        <p:spPr>
          <a:xfrm>
            <a:off x="713225" y="1124556"/>
            <a:ext cx="7717500" cy="3612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Akar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internasional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Inggris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→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memengaruhi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seluruh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wilayah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persemakmuran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Jerman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→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sistem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pelaporan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dipengaruhi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oleh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Prancis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Swedia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dan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Rusia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2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Peran Amerika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Serikat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Pertumbuhan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ekonomi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awal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abad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ke-20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membuat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semakin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kompleks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;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sekolah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bisnis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di AS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mengembangkan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bidang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menjadi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disiplin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akademik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2–3).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2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Pasca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Perang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Dunia II: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makin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dominan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di Barat,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terutama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Jerman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&amp;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Jepang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;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pengaruhnya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juga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terlihat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di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Brasil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Israel,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Meksiko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Filipina,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Swedia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dan Taiwan (Hal. 3).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2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Keterbatasan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Standar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tetap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bersifat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nasional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sangat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dipengaruhi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hukum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&amp;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regulasi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lokal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serta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tradisi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profesi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di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tiap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negara (Hal. 3).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200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Kesadaran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perlunya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harmonisasi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global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muncul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karena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keputusan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ekonomi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makin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bersifat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internasional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meskipun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praktik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tetap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berbeda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antar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negara (Hal. 3).</a:t>
            </a:r>
          </a:p>
        </p:txBody>
      </p:sp>
    </p:spTree>
    <p:extLst>
      <p:ext uri="{BB962C8B-B14F-4D97-AF65-F5344CB8AC3E}">
        <p14:creationId xmlns:p14="http://schemas.microsoft.com/office/powerpoint/2010/main" val="24931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9"/>
          <p:cNvSpPr txBox="1">
            <a:spLocks noGrp="1"/>
          </p:cNvSpPr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Faktor</a:t>
            </a:r>
            <a:r>
              <a:rPr lang="en-ID" sz="3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3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Kontemporer</a:t>
            </a:r>
            <a:r>
              <a:rPr lang="en-ID" sz="3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</a:t>
            </a:r>
            <a:r>
              <a:rPr lang="en-ID" sz="3200" b="1" dirty="0">
                <a:latin typeface="Manrope"/>
                <a:ea typeface="Manrope"/>
                <a:cs typeface="Manrope"/>
                <a:sym typeface="Manrope"/>
              </a:rPr>
              <a:t>H</a:t>
            </a:r>
            <a:r>
              <a:rPr lang="en-ID" sz="3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al. 3–5)</a:t>
            </a:r>
          </a:p>
        </p:txBody>
      </p:sp>
      <p:sp>
        <p:nvSpPr>
          <p:cNvPr id="567" name="Google Shape;567;p59"/>
          <p:cNvSpPr txBox="1"/>
          <p:nvPr/>
        </p:nvSpPr>
        <p:spPr>
          <a:xfrm>
            <a:off x="713224" y="1235875"/>
            <a:ext cx="7840225" cy="3612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2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Globalisasi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: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hambatan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perdagangan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&amp; modal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berkurang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drastis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kontrol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atas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valuta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asing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&amp;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investasi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diliberalisasi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;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banyak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negara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melakukan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privatisasi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BUMN,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terutama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di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sektor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keuangan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3–4).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2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Teknologi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informasi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: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menciptakan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efisiensi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global →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produksi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&amp;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jasa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termasuk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)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dapat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dialihkan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	                    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negara 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dengan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tenaga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kerja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lebih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murah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&amp;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kompetensi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lebih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baik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4).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Contoh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konkret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: 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Hewlett-Packard (H-P)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memproduksi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ProLiant ML 150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melalui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jaringan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global:</a:t>
            </a:r>
          </a:p>
          <a:p>
            <a:pPr marL="171450" lvl="6" indent="-171450">
              <a:buFont typeface="Arial" panose="020B0604020202020204" pitchFamily="34" charset="0"/>
              <a:buChar char="•"/>
            </a:pP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Desain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awal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di Singapura,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persetujuan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di Houston (AS).</a:t>
            </a:r>
          </a:p>
          <a:p>
            <a:pPr marL="171450" lvl="6" indent="-171450">
              <a:buFont typeface="Arial" panose="020B0604020202020204" pitchFamily="34" charset="0"/>
              <a:buChar char="•"/>
            </a:pP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Produksi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tersebar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di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Cina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India, Australia, Taiwan,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dengan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pertimbangan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biaya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logistik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dan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tarif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hal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 4–5).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2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Dampak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pada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Laporan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keuangan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lintas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negara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harus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bisa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dipahami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secara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global.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Perusahaan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menghadapi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kebutuhan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harmonisasi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standar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agar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laporan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dapat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dibandingkan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2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Institusi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global (mis. IASB)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gencar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mendorong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penyatuan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standar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melalui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IFRS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untuk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mengatasi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perbedaan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antarnegara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3).</a:t>
            </a:r>
          </a:p>
        </p:txBody>
      </p:sp>
    </p:spTree>
    <p:extLst>
      <p:ext uri="{BB962C8B-B14F-4D97-AF65-F5344CB8AC3E}">
        <p14:creationId xmlns:p14="http://schemas.microsoft.com/office/powerpoint/2010/main" val="153489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66;p59">
            <a:extLst>
              <a:ext uri="{FF2B5EF4-FFF2-40B4-BE49-F238E27FC236}">
                <a16:creationId xmlns:a16="http://schemas.microsoft.com/office/drawing/2014/main" id="{7EAD025A-C3FE-A74E-4213-B830161AC835}"/>
              </a:ext>
            </a:extLst>
          </p:cNvPr>
          <p:cNvSpPr txBox="1">
            <a:spLocks/>
          </p:cNvSpPr>
          <p:nvPr/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40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Bisnis</a:t>
            </a:r>
            <a:r>
              <a:rPr lang="en-ID" sz="28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28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Internasional</a:t>
            </a:r>
            <a:r>
              <a:rPr lang="en-ID" sz="28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&amp; </a:t>
            </a:r>
            <a:r>
              <a:rPr lang="en-ID" sz="28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Investasi</a:t>
            </a:r>
            <a:r>
              <a:rPr lang="en-ID" sz="28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</a:t>
            </a:r>
            <a:r>
              <a:rPr lang="en-ID" sz="2800" b="1" dirty="0">
                <a:latin typeface="Manrope"/>
                <a:ea typeface="Manrope"/>
                <a:cs typeface="Manrope"/>
                <a:sym typeface="Manrope"/>
              </a:rPr>
              <a:t>H</a:t>
            </a:r>
            <a:r>
              <a:rPr lang="en-ID" sz="28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al. 5–9)</a:t>
            </a:r>
          </a:p>
        </p:txBody>
      </p:sp>
      <p:sp>
        <p:nvSpPr>
          <p:cNvPr id="5" name="Google Shape;567;p59">
            <a:extLst>
              <a:ext uri="{FF2B5EF4-FFF2-40B4-BE49-F238E27FC236}">
                <a16:creationId xmlns:a16="http://schemas.microsoft.com/office/drawing/2014/main" id="{32367DBE-2339-E44C-D29B-7507323BEFF4}"/>
              </a:ext>
            </a:extLst>
          </p:cNvPr>
          <p:cNvSpPr txBox="1"/>
          <p:nvPr/>
        </p:nvSpPr>
        <p:spPr>
          <a:xfrm>
            <a:off x="586451" y="1259592"/>
            <a:ext cx="8109873" cy="3612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Bisnis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internasional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kini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bukan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hanya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perdagangan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barang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/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jasa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tetapi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juga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investasi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asing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langsung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(FDI),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pendirian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pabrik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&amp;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distribusi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joint venture,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aliansi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strategis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dan merger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lintas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negara (Hal. 5–6).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2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Sejak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1990-an, FDI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meningkat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pesat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di negara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berkembang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menunjukkan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daya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tarik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mereka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sebagai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lokasi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produksi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&amp; pasar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baru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6).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2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Contoh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perusahaan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multinasional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AKZO Nobel (Belanda) →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bisnis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perawatan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kesehatan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coatings,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bahan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kimia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dengan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operasi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global (Hal. 8).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Nestlé (Swiss) →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perusahaan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makanan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&amp;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minuman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terbesar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dengan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ratusan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anak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perusahaan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di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Eropa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Amerika, Asia, dan Afrika (Hal. 8–9).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2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Tantangan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pelaporan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Anak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perusahaan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harus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mengikuti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standar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akuntansi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lokal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untuk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kepatuhan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hukum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&amp;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perpajakan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Laporan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keuangan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konsolidasi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induk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harus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disusun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ulang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agar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seragam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dengan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standar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internasional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9).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2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Dilema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: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konsolidasi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seringkali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memerlukan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penyesuaian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besar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misalnya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inflasi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di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Meksiko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atau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revaluasi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aset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di negara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berinflasi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tinggi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10).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66;p59">
            <a:extLst>
              <a:ext uri="{FF2B5EF4-FFF2-40B4-BE49-F238E27FC236}">
                <a16:creationId xmlns:a16="http://schemas.microsoft.com/office/drawing/2014/main" id="{119290E3-CD41-A236-CC0B-1BD5DDFC24CB}"/>
              </a:ext>
            </a:extLst>
          </p:cNvPr>
          <p:cNvSpPr txBox="1">
            <a:spLocks/>
          </p:cNvSpPr>
          <p:nvPr/>
        </p:nvSpPr>
        <p:spPr>
          <a:xfrm flipH="1">
            <a:off x="716025" y="143501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40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Tantangan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Laporan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Keuangan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Global (</a:t>
            </a:r>
            <a:r>
              <a:rPr lang="en-ID" sz="2400" b="1" dirty="0">
                <a:latin typeface="Manrope"/>
                <a:ea typeface="Manrope"/>
                <a:cs typeface="Manrope"/>
                <a:sym typeface="Manrope"/>
              </a:rPr>
              <a:t>H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al. 9–12)</a:t>
            </a:r>
          </a:p>
        </p:txBody>
      </p:sp>
      <p:sp>
        <p:nvSpPr>
          <p:cNvPr id="7" name="Google Shape;567;p59">
            <a:extLst>
              <a:ext uri="{FF2B5EF4-FFF2-40B4-BE49-F238E27FC236}">
                <a16:creationId xmlns:a16="http://schemas.microsoft.com/office/drawing/2014/main" id="{4520229B-921E-772F-0E36-87AF3BEFEB33}"/>
              </a:ext>
            </a:extLst>
          </p:cNvPr>
          <p:cNvSpPr txBox="1"/>
          <p:nvPr/>
        </p:nvSpPr>
        <p:spPr>
          <a:xfrm>
            <a:off x="389615" y="737790"/>
            <a:ext cx="8356820" cy="4168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Standar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yang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harus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dipenuhi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MNC: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Regulasi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domestik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contoh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: Swiss GAAP,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Jepang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GAAP) (Hal. 9–10).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Standar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internasional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(IFRS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dari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IASB &amp;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interpretasi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IFRIC) (Hal. 9–10).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2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Isu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utama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dalam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pelaporan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lintas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negara: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Inflasi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→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laporan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anak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perusahaan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di negara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berinflasi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tinggi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sering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harus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disesuaikan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10).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Kurs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mata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uang →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perbedaan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kurs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yang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berfluktuasi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menimbulkan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keuntungan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/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kerugian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signifikan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10).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Perbedaan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prinsip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pelaporan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antar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negara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menyebabkan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bias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bagi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investor (Hal. 11).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2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Implikasi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bagi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investor: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Investor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asing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membutuhkan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laporan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dalam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standar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yang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dikenalnya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(mis. IFRS/US GAAP),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bukan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dalam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bahasa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/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standar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lokal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yang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asing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11).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Beberapa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perusahaan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seperti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AKZO &amp; Nestlé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secara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sukarela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menyesuaikan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laporan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IFRS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untuk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menarik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investor global (Hal. 11).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2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Isu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lanjutan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dalam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manajemen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MNC: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Harga transfer →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sering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digunakan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untuk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meminimalkan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pajak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tapi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berisiko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menimbulkan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konflik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dengan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aturan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pemerintah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(Hal. 11–12).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Perpajakan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internasional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→ 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strategi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penghindaran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pajak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di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satu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negara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bisa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menambah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beban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pajak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di negara lain (Hal. 12).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Manajemen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risiko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keuangan</a:t>
            </a:r>
            <a:r>
              <a:rPr lang="en-ID" sz="12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→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perubahan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kurs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&amp;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inflasi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memengaruhi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anggaran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evaluasi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kinerja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dan </a:t>
            </a:r>
            <a:r>
              <a:rPr lang="en-ID" sz="1200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alokasi</a:t>
            </a:r>
            <a:r>
              <a:rPr lang="en-ID" sz="12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modal (Hal. 11–12).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64"/>
          <p:cNvSpPr/>
          <p:nvPr/>
        </p:nvSpPr>
        <p:spPr>
          <a:xfrm flipH="1">
            <a:off x="1995067" y="1072150"/>
            <a:ext cx="2449433" cy="2449433"/>
          </a:xfrm>
          <a:custGeom>
            <a:avLst/>
            <a:gdLst/>
            <a:ahLst/>
            <a:cxnLst/>
            <a:rect l="l" t="t" r="r" b="b"/>
            <a:pathLst>
              <a:path w="122671" h="122671" extrusionOk="0">
                <a:moveTo>
                  <a:pt x="61288" y="15890"/>
                </a:moveTo>
                <a:cubicBezTo>
                  <a:pt x="74134" y="15890"/>
                  <a:pt x="87890" y="17837"/>
                  <a:pt x="98492" y="25582"/>
                </a:cubicBezTo>
                <a:cubicBezTo>
                  <a:pt x="106392" y="31355"/>
                  <a:pt x="107052" y="41356"/>
                  <a:pt x="105729" y="50292"/>
                </a:cubicBezTo>
                <a:cubicBezTo>
                  <a:pt x="104207" y="60560"/>
                  <a:pt x="103318" y="70931"/>
                  <a:pt x="101429" y="81148"/>
                </a:cubicBezTo>
                <a:cubicBezTo>
                  <a:pt x="99916" y="89314"/>
                  <a:pt x="96431" y="97128"/>
                  <a:pt x="88124" y="99955"/>
                </a:cubicBezTo>
                <a:cubicBezTo>
                  <a:pt x="84437" y="101209"/>
                  <a:pt x="80540" y="101601"/>
                  <a:pt x="76602" y="101601"/>
                </a:cubicBezTo>
                <a:cubicBezTo>
                  <a:pt x="71796" y="101601"/>
                  <a:pt x="66926" y="101018"/>
                  <a:pt x="62297" y="100710"/>
                </a:cubicBezTo>
                <a:cubicBezTo>
                  <a:pt x="51217" y="99976"/>
                  <a:pt x="40203" y="98506"/>
                  <a:pt x="29211" y="96964"/>
                </a:cubicBezTo>
                <a:cubicBezTo>
                  <a:pt x="16647" y="95202"/>
                  <a:pt x="10610" y="89119"/>
                  <a:pt x="11276" y="76081"/>
                </a:cubicBezTo>
                <a:cubicBezTo>
                  <a:pt x="11770" y="66433"/>
                  <a:pt x="13452" y="56900"/>
                  <a:pt x="15516" y="47476"/>
                </a:cubicBezTo>
                <a:cubicBezTo>
                  <a:pt x="17086" y="40308"/>
                  <a:pt x="17867" y="30029"/>
                  <a:pt x="23464" y="24632"/>
                </a:cubicBezTo>
                <a:cubicBezTo>
                  <a:pt x="31878" y="16520"/>
                  <a:pt x="46079" y="16024"/>
                  <a:pt x="57526" y="15914"/>
                </a:cubicBezTo>
                <a:cubicBezTo>
                  <a:pt x="58439" y="15906"/>
                  <a:pt x="59335" y="15900"/>
                  <a:pt x="60210" y="15894"/>
                </a:cubicBezTo>
                <a:cubicBezTo>
                  <a:pt x="60569" y="15891"/>
                  <a:pt x="60928" y="15890"/>
                  <a:pt x="61288" y="15890"/>
                </a:cubicBezTo>
                <a:close/>
                <a:moveTo>
                  <a:pt x="0" y="0"/>
                </a:moveTo>
                <a:lnTo>
                  <a:pt x="0" y="122670"/>
                </a:lnTo>
                <a:lnTo>
                  <a:pt x="122671" y="122670"/>
                </a:lnTo>
                <a:lnTo>
                  <a:pt x="12267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64"/>
          <p:cNvSpPr/>
          <p:nvPr/>
        </p:nvSpPr>
        <p:spPr>
          <a:xfrm rot="-4376525" flipH="1">
            <a:off x="5282853" y="2489944"/>
            <a:ext cx="4772728" cy="424129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566;p59">
            <a:extLst>
              <a:ext uri="{FF2B5EF4-FFF2-40B4-BE49-F238E27FC236}">
                <a16:creationId xmlns:a16="http://schemas.microsoft.com/office/drawing/2014/main" id="{1CE2A4E0-5E1A-E45E-ED15-321F2FDF3756}"/>
              </a:ext>
            </a:extLst>
          </p:cNvPr>
          <p:cNvSpPr txBox="1">
            <a:spLocks/>
          </p:cNvSpPr>
          <p:nvPr/>
        </p:nvSpPr>
        <p:spPr>
          <a:xfrm flipH="1">
            <a:off x="720000" y="402794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40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Kompetisi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Global (</a:t>
            </a:r>
            <a:r>
              <a:rPr lang="en-ID" sz="2400" b="1" dirty="0">
                <a:latin typeface="Manrope"/>
                <a:ea typeface="Manrope"/>
                <a:cs typeface="Manrope"/>
                <a:sym typeface="Manrope"/>
              </a:rPr>
              <a:t>H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al. 13–14)</a:t>
            </a:r>
          </a:p>
        </p:txBody>
      </p:sp>
      <p:sp>
        <p:nvSpPr>
          <p:cNvPr id="13" name="Google Shape;567;p59">
            <a:extLst>
              <a:ext uri="{FF2B5EF4-FFF2-40B4-BE49-F238E27FC236}">
                <a16:creationId xmlns:a16="http://schemas.microsoft.com/office/drawing/2014/main" id="{324CB9B0-52F1-D501-EA7F-3EB38BE0CD25}"/>
              </a:ext>
            </a:extLst>
          </p:cNvPr>
          <p:cNvSpPr txBox="1"/>
          <p:nvPr/>
        </p:nvSpPr>
        <p:spPr>
          <a:xfrm>
            <a:off x="1022149" y="1295069"/>
            <a:ext cx="7099702" cy="2776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Globalisasi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membuat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perusahaan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tidak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lagi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cukup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membandingkan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kinerja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dalam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negeri.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Konsep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benchmarking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kini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berskala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internasional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perusahaan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harus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bertanya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i="1" dirty="0">
                <a:solidFill>
                  <a:schemeClr val="tx1"/>
                </a:solidFill>
                <a:latin typeface="Arial" panose="020B0604020202020204" pitchFamily="34" charset="0"/>
              </a:rPr>
              <a:t>“</a:t>
            </a:r>
            <a:r>
              <a:rPr lang="en-US" altLang="en-US" sz="1200" i="1" dirty="0" err="1">
                <a:solidFill>
                  <a:schemeClr val="tx1"/>
                </a:solidFill>
                <a:latin typeface="Arial" panose="020B0604020202020204" pitchFamily="34" charset="0"/>
              </a:rPr>
              <a:t>Apakah</a:t>
            </a:r>
            <a:r>
              <a:rPr lang="en-US" altLang="en-US" sz="1200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i="1" dirty="0" err="1">
                <a:solidFill>
                  <a:schemeClr val="tx1"/>
                </a:solidFill>
                <a:latin typeface="Arial" panose="020B0604020202020204" pitchFamily="34" charset="0"/>
              </a:rPr>
              <a:t>saya</a:t>
            </a:r>
            <a:r>
              <a:rPr lang="en-US" altLang="en-US" sz="1200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i="1" dirty="0" err="1">
                <a:solidFill>
                  <a:schemeClr val="tx1"/>
                </a:solidFill>
                <a:latin typeface="Arial" panose="020B0604020202020204" pitchFamily="34" charset="0"/>
              </a:rPr>
              <a:t>menambah</a:t>
            </a:r>
            <a:r>
              <a:rPr lang="en-US" altLang="en-US" sz="1200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i="1" dirty="0" err="1">
                <a:solidFill>
                  <a:schemeClr val="tx1"/>
                </a:solidFill>
                <a:latin typeface="Arial" panose="020B0604020202020204" pitchFamily="34" charset="0"/>
              </a:rPr>
              <a:t>nilai</a:t>
            </a:r>
            <a:r>
              <a:rPr lang="en-US" altLang="en-US" sz="1200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i="1" dirty="0" err="1">
                <a:solidFill>
                  <a:schemeClr val="tx1"/>
                </a:solidFill>
                <a:latin typeface="Arial" panose="020B0604020202020204" pitchFamily="34" charset="0"/>
              </a:rPr>
              <a:t>lebih</a:t>
            </a:r>
            <a:r>
              <a:rPr lang="en-US" altLang="en-US" sz="1200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i="1" dirty="0" err="1">
                <a:solidFill>
                  <a:schemeClr val="tx1"/>
                </a:solidFill>
                <a:latin typeface="Arial" panose="020B0604020202020204" pitchFamily="34" charset="0"/>
              </a:rPr>
              <a:t>banyak</a:t>
            </a:r>
            <a:r>
              <a:rPr lang="en-US" altLang="en-US" sz="1200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i="1" dirty="0" err="1">
                <a:solidFill>
                  <a:schemeClr val="tx1"/>
                </a:solidFill>
                <a:latin typeface="Arial" panose="020B0604020202020204" pitchFamily="34" charset="0"/>
              </a:rPr>
              <a:t>bagi</a:t>
            </a:r>
            <a:r>
              <a:rPr lang="en-US" altLang="en-US" sz="1200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i="1" dirty="0" err="1">
                <a:solidFill>
                  <a:schemeClr val="tx1"/>
                </a:solidFill>
                <a:latin typeface="Arial" panose="020B0604020202020204" pitchFamily="34" charset="0"/>
              </a:rPr>
              <a:t>pelanggan</a:t>
            </a:r>
            <a:r>
              <a:rPr lang="en-US" altLang="en-US" sz="1200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i="1" dirty="0" err="1">
                <a:solidFill>
                  <a:schemeClr val="tx1"/>
                </a:solidFill>
                <a:latin typeface="Arial" panose="020B0604020202020204" pitchFamily="34" charset="0"/>
              </a:rPr>
              <a:t>dibanding</a:t>
            </a:r>
            <a:r>
              <a:rPr lang="en-US" altLang="en-US" sz="1200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i="1" dirty="0" err="1">
                <a:solidFill>
                  <a:schemeClr val="tx1"/>
                </a:solidFill>
                <a:latin typeface="Arial" panose="020B0604020202020204" pitchFamily="34" charset="0"/>
              </a:rPr>
              <a:t>pesaing</a:t>
            </a:r>
            <a:r>
              <a:rPr lang="en-US" altLang="en-US" sz="1200" i="1" dirty="0">
                <a:solidFill>
                  <a:schemeClr val="tx1"/>
                </a:solidFill>
                <a:latin typeface="Arial" panose="020B0604020202020204" pitchFamily="34" charset="0"/>
              </a:rPr>
              <a:t> di negara lain?”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Artinya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ukuran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persaingan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tidak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lagi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terbatas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oleh batas </a:t>
            </a:r>
            <a:r>
              <a:rPr lang="en-US" alt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nasional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. (Hal 13)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Alat </a:t>
            </a:r>
            <a:r>
              <a:rPr lang="en-US" sz="1200" dirty="0" err="1">
                <a:solidFill>
                  <a:schemeClr val="tx1"/>
                </a:solidFill>
              </a:rPr>
              <a:t>ukur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kinerja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yg</a:t>
            </a:r>
            <a:r>
              <a:rPr lang="en-US" sz="1200" dirty="0">
                <a:solidFill>
                  <a:schemeClr val="tx1"/>
                </a:solidFill>
              </a:rPr>
              <a:t> popular </a:t>
            </a:r>
            <a:r>
              <a:rPr lang="en-US" sz="1200" dirty="0" err="1">
                <a:solidFill>
                  <a:schemeClr val="tx1"/>
                </a:solidFill>
              </a:rPr>
              <a:t>ialah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Return on Equity (ROE)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Namun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misalnya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ketika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kita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membandingkan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perusahaan</a:t>
            </a:r>
            <a:r>
              <a:rPr lang="en-US" sz="1200" dirty="0">
                <a:solidFill>
                  <a:schemeClr val="tx1"/>
                </a:solidFill>
              </a:rPr>
              <a:t> AS vs </a:t>
            </a:r>
            <a:r>
              <a:rPr lang="en-US" sz="1200" dirty="0" err="1">
                <a:solidFill>
                  <a:schemeClr val="tx1"/>
                </a:solidFill>
              </a:rPr>
              <a:t>Swedia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kita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tidak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tahu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apakah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sedang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membandingkan</a:t>
            </a:r>
            <a:r>
              <a:rPr lang="en-US" sz="1200" dirty="0">
                <a:solidFill>
                  <a:schemeClr val="tx1"/>
                </a:solidFill>
              </a:rPr>
              <a:t> “</a:t>
            </a:r>
            <a:r>
              <a:rPr lang="en-US" sz="1200" dirty="0" err="1">
                <a:solidFill>
                  <a:schemeClr val="tx1"/>
                </a:solidFill>
              </a:rPr>
              <a:t>apel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dengan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apel</a:t>
            </a:r>
            <a:r>
              <a:rPr lang="en-US" sz="1200" dirty="0">
                <a:solidFill>
                  <a:schemeClr val="tx1"/>
                </a:solidFill>
              </a:rPr>
              <a:t>” </a:t>
            </a:r>
            <a:r>
              <a:rPr lang="en-US" sz="1200" dirty="0" err="1">
                <a:solidFill>
                  <a:schemeClr val="tx1"/>
                </a:solidFill>
              </a:rPr>
              <a:t>atau</a:t>
            </a:r>
            <a:r>
              <a:rPr lang="en-US" sz="1200" dirty="0">
                <a:solidFill>
                  <a:schemeClr val="tx1"/>
                </a:solidFill>
              </a:rPr>
              <a:t> “</a:t>
            </a:r>
            <a:r>
              <a:rPr lang="en-US" sz="1200" dirty="0" err="1">
                <a:solidFill>
                  <a:schemeClr val="tx1"/>
                </a:solidFill>
              </a:rPr>
              <a:t>apel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dengan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jeruk</a:t>
            </a:r>
            <a:r>
              <a:rPr lang="en-US" sz="1200" dirty="0">
                <a:solidFill>
                  <a:schemeClr val="tx1"/>
                </a:solidFill>
              </a:rPr>
              <a:t>” </a:t>
            </a:r>
            <a:r>
              <a:rPr lang="en-US" sz="1200" dirty="0" err="1">
                <a:solidFill>
                  <a:schemeClr val="tx1"/>
                </a:solidFill>
              </a:rPr>
              <a:t>dikarenakan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standar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akuntansi</a:t>
            </a:r>
            <a:r>
              <a:rPr lang="en-US" sz="1200" dirty="0">
                <a:solidFill>
                  <a:schemeClr val="tx1"/>
                </a:solidFill>
              </a:rPr>
              <a:t> yang </a:t>
            </a:r>
            <a:r>
              <a:rPr lang="en-US" sz="1200" dirty="0" err="1">
                <a:solidFill>
                  <a:schemeClr val="tx1"/>
                </a:solidFill>
              </a:rPr>
              <a:t>berbeda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menghasilkan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angka</a:t>
            </a:r>
            <a:r>
              <a:rPr lang="en-US" sz="1200" dirty="0">
                <a:solidFill>
                  <a:schemeClr val="tx1"/>
                </a:solidFill>
              </a:rPr>
              <a:t> yang </a:t>
            </a:r>
            <a:r>
              <a:rPr lang="en-US" sz="1200" dirty="0" err="1">
                <a:solidFill>
                  <a:schemeClr val="tx1"/>
                </a:solidFill>
              </a:rPr>
              <a:t>berbeda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padahal</a:t>
            </a:r>
            <a:r>
              <a:rPr lang="en-US" sz="1200" dirty="0">
                <a:solidFill>
                  <a:schemeClr val="tx1"/>
                </a:solidFill>
              </a:rPr>
              <a:t> label </a:t>
            </a:r>
            <a:r>
              <a:rPr lang="en-US" sz="1200" dirty="0" err="1">
                <a:solidFill>
                  <a:schemeClr val="tx1"/>
                </a:solidFill>
              </a:rPr>
              <a:t>indikatornya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sama</a:t>
            </a:r>
            <a:r>
              <a:rPr lang="en-US" sz="1200" dirty="0">
                <a:solidFill>
                  <a:schemeClr val="tx1"/>
                </a:solidFill>
              </a:rPr>
              <a:t>. (Hal 14)</a:t>
            </a:r>
          </a:p>
          <a:p>
            <a:endParaRPr lang="en-US" sz="1200" dirty="0"/>
          </a:p>
          <a:p>
            <a:endParaRPr lang="en-US" sz="12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A55F7F-F79C-2DAA-19FA-D9D1F5332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350" y="0"/>
            <a:ext cx="4545568" cy="5143500"/>
          </a:xfrm>
          <a:prstGeom prst="rect">
            <a:avLst/>
          </a:prstGeom>
        </p:spPr>
      </p:pic>
      <p:sp>
        <p:nvSpPr>
          <p:cNvPr id="6" name="Google Shape;566;p59">
            <a:extLst>
              <a:ext uri="{FF2B5EF4-FFF2-40B4-BE49-F238E27FC236}">
                <a16:creationId xmlns:a16="http://schemas.microsoft.com/office/drawing/2014/main" id="{FFECCD42-65B0-2425-0F5F-F65A7D3AC687}"/>
              </a:ext>
            </a:extLst>
          </p:cNvPr>
          <p:cNvSpPr txBox="1">
            <a:spLocks/>
          </p:cNvSpPr>
          <p:nvPr/>
        </p:nvSpPr>
        <p:spPr>
          <a:xfrm flipH="1">
            <a:off x="720000" y="402794"/>
            <a:ext cx="2775554" cy="46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40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TAMPILAN 1-6 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dirty="0" err="1">
                <a:latin typeface="Manrope"/>
                <a:ea typeface="Manrope"/>
                <a:cs typeface="Manrope"/>
                <a:sym typeface="Manrope"/>
              </a:rPr>
              <a:t>M</a:t>
            </a: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enyesuaikan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2400" b="1" dirty="0" err="1">
                <a:latin typeface="Manrope"/>
                <a:ea typeface="Manrope"/>
                <a:cs typeface="Manrope"/>
                <a:sym typeface="Manrope"/>
              </a:rPr>
              <a:t>L</a:t>
            </a: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aba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dan </a:t>
            </a:r>
            <a:r>
              <a:rPr lang="en-ID" sz="2400" b="1" dirty="0" err="1">
                <a:latin typeface="Manrope"/>
                <a:ea typeface="Manrope"/>
                <a:cs typeface="Manrope"/>
                <a:sym typeface="Manrope"/>
              </a:rPr>
              <a:t>E</a:t>
            </a: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kuitas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Konsolidasi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2400" b="1" dirty="0" err="1">
                <a:latin typeface="Manrope"/>
                <a:ea typeface="Manrope"/>
                <a:cs typeface="Manrope"/>
                <a:sym typeface="Manrope"/>
              </a:rPr>
              <a:t>E</a:t>
            </a: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lektrolux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dari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IFRS </a:t>
            </a:r>
            <a:r>
              <a:rPr lang="en-ID" sz="2400" b="1" dirty="0" err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ke</a:t>
            </a:r>
            <a:r>
              <a:rPr lang="en-ID" sz="2400" b="1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GAAPAS</a:t>
            </a:r>
          </a:p>
        </p:txBody>
      </p:sp>
    </p:spTree>
    <p:extLst>
      <p:ext uri="{BB962C8B-B14F-4D97-AF65-F5344CB8AC3E}">
        <p14:creationId xmlns:p14="http://schemas.microsoft.com/office/powerpoint/2010/main" val="1583383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F138-F339-FD0E-5039-FDC2351CE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20000" y="673371"/>
            <a:ext cx="7704000" cy="3863457"/>
          </a:xfrm>
        </p:spPr>
        <p:txBody>
          <a:bodyPr anchor="ctr"/>
          <a:lstStyle/>
          <a:p>
            <a:pPr algn="l"/>
            <a:r>
              <a:rPr lang="en-US" sz="1200" dirty="0">
                <a:latin typeface="Manrope" panose="020B0604020202020204" charset="0"/>
              </a:rPr>
              <a:t>Tabel di </a:t>
            </a:r>
            <a:r>
              <a:rPr lang="en-US" sz="1200" dirty="0" err="1">
                <a:latin typeface="Manrope" panose="020B0604020202020204" charset="0"/>
              </a:rPr>
              <a:t>atas</a:t>
            </a:r>
            <a:r>
              <a:rPr lang="en-US" sz="1200" dirty="0">
                <a:latin typeface="Manrope" panose="020B0604020202020204" charset="0"/>
              </a:rPr>
              <a:t> </a:t>
            </a:r>
            <a:r>
              <a:rPr lang="en-US" sz="1200" dirty="0" err="1">
                <a:latin typeface="Manrope" panose="020B0604020202020204" charset="0"/>
              </a:rPr>
              <a:t>m</a:t>
            </a:r>
            <a:r>
              <a:rPr lang="en-US" sz="1200" dirty="0" err="1"/>
              <a:t>enunjukkan</a:t>
            </a:r>
            <a:r>
              <a:rPr lang="en-US" sz="1200" dirty="0"/>
              <a:t> </a:t>
            </a:r>
            <a:r>
              <a:rPr lang="en-US" sz="1200" dirty="0" err="1"/>
              <a:t>laba</a:t>
            </a:r>
            <a:r>
              <a:rPr lang="en-US" sz="1200" dirty="0"/>
              <a:t> </a:t>
            </a:r>
            <a:r>
              <a:rPr lang="en-US" sz="1200" dirty="0" err="1"/>
              <a:t>bersih</a:t>
            </a:r>
            <a:r>
              <a:rPr lang="en-US" sz="1200" dirty="0"/>
              <a:t> dan </a:t>
            </a:r>
            <a:r>
              <a:rPr lang="en-US" sz="1200" dirty="0" err="1"/>
              <a:t>ekuitas</a:t>
            </a:r>
            <a:r>
              <a:rPr lang="en-US" sz="1200" dirty="0"/>
              <a:t> </a:t>
            </a:r>
            <a:r>
              <a:rPr lang="en-US" sz="1200" b="1" dirty="0"/>
              <a:t>Electrolux (</a:t>
            </a:r>
            <a:r>
              <a:rPr lang="en-US" sz="1200" b="1" dirty="0" err="1"/>
              <a:t>Swedia</a:t>
            </a:r>
            <a:r>
              <a:rPr lang="en-US" sz="1200" b="1" dirty="0"/>
              <a:t>)</a:t>
            </a:r>
            <a:r>
              <a:rPr lang="en-US" sz="1200" dirty="0"/>
              <a:t> yang </a:t>
            </a:r>
            <a:r>
              <a:rPr lang="en-US" sz="1200" dirty="0" err="1"/>
              <a:t>disajikan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IFRS, </a:t>
            </a:r>
            <a:r>
              <a:rPr lang="en-US" sz="1200" dirty="0" err="1"/>
              <a:t>kemudian</a:t>
            </a:r>
            <a:r>
              <a:rPr lang="en-US" sz="1200" dirty="0"/>
              <a:t> </a:t>
            </a:r>
            <a:r>
              <a:rPr lang="en-US" sz="1200" dirty="0" err="1"/>
              <a:t>disesuaikan</a:t>
            </a:r>
            <a:r>
              <a:rPr lang="en-US" sz="1200" dirty="0"/>
              <a:t> </a:t>
            </a:r>
            <a:r>
              <a:rPr lang="en-US" sz="1200" dirty="0" err="1"/>
              <a:t>ke</a:t>
            </a:r>
            <a:r>
              <a:rPr lang="en-US" sz="1200" dirty="0"/>
              <a:t> GAAP AS.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Dari data di </a:t>
            </a:r>
            <a:r>
              <a:rPr lang="en-US" sz="1200" dirty="0" err="1"/>
              <a:t>atas</a:t>
            </a:r>
            <a:r>
              <a:rPr lang="en-US" sz="1200" dirty="0"/>
              <a:t> </a:t>
            </a:r>
            <a:r>
              <a:rPr lang="en-US" sz="1200" dirty="0" err="1"/>
              <a:t>kita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melihat</a:t>
            </a:r>
            <a:r>
              <a:rPr lang="en-US" sz="1200" dirty="0"/>
              <a:t> </a:t>
            </a:r>
            <a:r>
              <a:rPr lang="en-US" sz="1200" dirty="0" err="1"/>
              <a:t>bahwa</a:t>
            </a:r>
            <a:r>
              <a:rPr lang="en-US" sz="1200" dirty="0"/>
              <a:t> : </a:t>
            </a:r>
            <a:br>
              <a:rPr lang="en-US" sz="1200" dirty="0"/>
            </a:br>
            <a:r>
              <a:rPr lang="en-US" sz="1200" dirty="0"/>
              <a:t>Laba </a:t>
            </a:r>
            <a:r>
              <a:rPr lang="en-US" sz="1200" dirty="0" err="1"/>
              <a:t>Bersih</a:t>
            </a:r>
            <a:r>
              <a:rPr lang="en-US" sz="1200" dirty="0"/>
              <a:t> 2005:</a:t>
            </a:r>
            <a:br>
              <a:rPr lang="en-US" sz="1200" dirty="0"/>
            </a:br>
            <a:r>
              <a:rPr lang="en-US" sz="1200" dirty="0"/>
              <a:t>IFRS = 1.763</a:t>
            </a:r>
            <a:br>
              <a:rPr lang="en-US" sz="1200" dirty="0"/>
            </a:br>
            <a:r>
              <a:rPr lang="en-US" sz="1200" dirty="0"/>
              <a:t>GAAP AS = 1.528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 err="1"/>
              <a:t>Ekuitas</a:t>
            </a:r>
            <a:r>
              <a:rPr lang="en-US" sz="1200" dirty="0"/>
              <a:t> 2005: </a:t>
            </a:r>
            <a:br>
              <a:rPr lang="en-US" sz="1200" dirty="0"/>
            </a:br>
            <a:r>
              <a:rPr lang="en-US" sz="1200" dirty="0"/>
              <a:t>IFRS = 25.888</a:t>
            </a:r>
            <a:br>
              <a:rPr lang="en-US" sz="1200" dirty="0"/>
            </a:br>
            <a:r>
              <a:rPr lang="en-US" sz="1200" dirty="0"/>
              <a:t>GAAP AS = 25.057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 err="1"/>
              <a:t>maka</a:t>
            </a:r>
            <a:r>
              <a:rPr lang="en-US" sz="1200" dirty="0"/>
              <a:t> :</a:t>
            </a:r>
            <a:br>
              <a:rPr lang="en-US" sz="1200" dirty="0"/>
            </a:br>
            <a:r>
              <a:rPr lang="en-US" sz="1200" dirty="0"/>
              <a:t>ROE </a:t>
            </a:r>
            <a:r>
              <a:rPr lang="en-US" sz="1200" dirty="0" err="1"/>
              <a:t>menurut</a:t>
            </a:r>
            <a:r>
              <a:rPr lang="en-US" sz="1200" dirty="0"/>
              <a:t> IFRS = 7,1%</a:t>
            </a:r>
            <a:br>
              <a:rPr lang="en-US" sz="1200" dirty="0"/>
            </a:br>
            <a:r>
              <a:rPr lang="en-US" sz="1200" dirty="0"/>
              <a:t>ROE </a:t>
            </a:r>
            <a:r>
              <a:rPr lang="en-US" sz="1200" dirty="0" err="1"/>
              <a:t>menurut</a:t>
            </a:r>
            <a:r>
              <a:rPr lang="en-US" sz="1200" dirty="0"/>
              <a:t> US GAAP = 6,1%.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 err="1"/>
              <a:t>Selisih</a:t>
            </a:r>
            <a:r>
              <a:rPr lang="en-US" sz="1200" dirty="0"/>
              <a:t> 1% </a:t>
            </a:r>
            <a:r>
              <a:rPr lang="en-US" sz="1200" dirty="0" err="1"/>
              <a:t>terlihat</a:t>
            </a:r>
            <a:r>
              <a:rPr lang="en-US" sz="1200" dirty="0"/>
              <a:t> </a:t>
            </a:r>
            <a:r>
              <a:rPr lang="en-US" sz="1200" dirty="0" err="1"/>
              <a:t>tampak</a:t>
            </a:r>
            <a:r>
              <a:rPr lang="en-US" sz="1200" dirty="0"/>
              <a:t> </a:t>
            </a:r>
            <a:r>
              <a:rPr lang="en-US" sz="1200" dirty="0" err="1"/>
              <a:t>kecil</a:t>
            </a:r>
            <a:r>
              <a:rPr lang="en-US" sz="1200" dirty="0"/>
              <a:t>, </a:t>
            </a:r>
            <a:r>
              <a:rPr lang="en-US" sz="1200" dirty="0" err="1"/>
              <a:t>namun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analisis</a:t>
            </a:r>
            <a:r>
              <a:rPr lang="en-US" sz="1200" dirty="0"/>
              <a:t> investor, </a:t>
            </a:r>
            <a:r>
              <a:rPr lang="en-US" sz="1200" dirty="0" err="1"/>
              <a:t>perbedaan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 sangat </a:t>
            </a:r>
            <a:r>
              <a:rPr lang="en-US" sz="1200" dirty="0" err="1"/>
              <a:t>signifikan</a:t>
            </a:r>
            <a:r>
              <a:rPr lang="en-US" sz="1200" dirty="0"/>
              <a:t>.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 err="1"/>
              <a:t>Perbedaan</a:t>
            </a:r>
            <a:r>
              <a:rPr lang="en-US" sz="1200" dirty="0"/>
              <a:t> </a:t>
            </a:r>
            <a:r>
              <a:rPr lang="en-US" sz="1200" dirty="0" err="1"/>
              <a:t>standar</a:t>
            </a:r>
            <a:r>
              <a:rPr lang="en-US" sz="1200" dirty="0"/>
              <a:t> </a:t>
            </a:r>
            <a:r>
              <a:rPr lang="en-US" sz="1200" dirty="0" err="1"/>
              <a:t>akuntansi</a:t>
            </a:r>
            <a:r>
              <a:rPr lang="en-US" sz="1200" dirty="0"/>
              <a:t> </a:t>
            </a:r>
            <a:r>
              <a:rPr lang="en-US" sz="1200" dirty="0" err="1"/>
              <a:t>membuat</a:t>
            </a:r>
            <a:r>
              <a:rPr lang="en-US" sz="1200" dirty="0"/>
              <a:t> investor, </a:t>
            </a:r>
            <a:r>
              <a:rPr lang="en-US" sz="1200" dirty="0" err="1"/>
              <a:t>kreditor</a:t>
            </a:r>
            <a:r>
              <a:rPr lang="en-US" sz="1200" dirty="0"/>
              <a:t>, dan </a:t>
            </a:r>
            <a:r>
              <a:rPr lang="en-US" sz="1200" dirty="0" err="1"/>
              <a:t>analis</a:t>
            </a:r>
            <a:r>
              <a:rPr lang="en-US" sz="1200" dirty="0"/>
              <a:t> </a:t>
            </a:r>
            <a:r>
              <a:rPr lang="en-US" sz="1200" dirty="0" err="1"/>
              <a:t>keuangan</a:t>
            </a:r>
            <a:r>
              <a:rPr lang="en-US" sz="1200" dirty="0"/>
              <a:t> </a:t>
            </a:r>
            <a:r>
              <a:rPr lang="en-US" sz="1200" dirty="0" err="1"/>
              <a:t>harus</a:t>
            </a:r>
            <a:r>
              <a:rPr lang="en-US" sz="1200" dirty="0"/>
              <a:t> </a:t>
            </a:r>
            <a:r>
              <a:rPr lang="en-US" sz="1200" dirty="0" err="1"/>
              <a:t>berhati-hati</a:t>
            </a:r>
            <a:r>
              <a:rPr lang="en-US" sz="1200" dirty="0"/>
              <a:t>. Jika </a:t>
            </a:r>
            <a:r>
              <a:rPr lang="en-US" sz="1200" dirty="0" err="1"/>
              <a:t>tidak</a:t>
            </a:r>
            <a:r>
              <a:rPr lang="en-US" sz="1200" dirty="0"/>
              <a:t>, </a:t>
            </a:r>
            <a:r>
              <a:rPr lang="en-US" sz="1200" dirty="0" err="1"/>
              <a:t>analisis</a:t>
            </a:r>
            <a:r>
              <a:rPr lang="en-US" sz="1200" dirty="0"/>
              <a:t> </a:t>
            </a:r>
            <a:r>
              <a:rPr lang="en-US" sz="1200" dirty="0" err="1"/>
              <a:t>bisa</a:t>
            </a:r>
            <a:r>
              <a:rPr lang="en-US" sz="1200" dirty="0"/>
              <a:t> salah </a:t>
            </a:r>
            <a:r>
              <a:rPr lang="en-US" sz="1200" dirty="0" err="1"/>
              <a:t>karena</a:t>
            </a:r>
            <a:r>
              <a:rPr lang="en-US" sz="1200" dirty="0"/>
              <a:t> </a:t>
            </a:r>
            <a:r>
              <a:rPr lang="en-US" sz="1200" dirty="0" err="1"/>
              <a:t>menganggap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r>
              <a:rPr lang="en-US" sz="1200" dirty="0"/>
              <a:t> “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baik</a:t>
            </a:r>
            <a:r>
              <a:rPr lang="en-US" sz="1200" dirty="0"/>
              <a:t>” </a:t>
            </a:r>
            <a:r>
              <a:rPr lang="en-US" sz="1200" dirty="0" err="1"/>
              <a:t>hanya</a:t>
            </a:r>
            <a:r>
              <a:rPr lang="en-US" sz="1200" dirty="0"/>
              <a:t> </a:t>
            </a:r>
            <a:r>
              <a:rPr lang="en-US" sz="1200" dirty="0" err="1"/>
              <a:t>karena</a:t>
            </a:r>
            <a:r>
              <a:rPr lang="en-US" sz="1200" dirty="0"/>
              <a:t> </a:t>
            </a:r>
            <a:r>
              <a:rPr lang="en-US" sz="1200" dirty="0" err="1"/>
              <a:t>standar</a:t>
            </a:r>
            <a:r>
              <a:rPr lang="en-US" sz="1200" dirty="0"/>
              <a:t> </a:t>
            </a:r>
            <a:r>
              <a:rPr lang="en-US" sz="1200" dirty="0" err="1"/>
              <a:t>akuntansi</a:t>
            </a:r>
            <a:r>
              <a:rPr lang="en-US" sz="1200" dirty="0"/>
              <a:t> yang </a:t>
            </a:r>
            <a:r>
              <a:rPr lang="en-US" sz="1200" dirty="0" err="1"/>
              <a:t>dipakai</a:t>
            </a:r>
            <a:r>
              <a:rPr lang="en-US" sz="1200" dirty="0"/>
              <a:t> </a:t>
            </a:r>
            <a:r>
              <a:rPr lang="en-US" sz="1200" dirty="0" err="1"/>
              <a:t>berbeda</a:t>
            </a:r>
            <a:r>
              <a:rPr lang="en-US" sz="1200" dirty="0"/>
              <a:t>.</a:t>
            </a:r>
            <a:endParaRPr lang="en-US" sz="1200" dirty="0">
              <a:latin typeface="Manrop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283250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Korean Aesthetic Pitch Deck by Slidesgo">
  <a:themeElements>
    <a:clrScheme name="Simple Light">
      <a:dk1>
        <a:srgbClr val="1E1E1E"/>
      </a:dk1>
      <a:lt1>
        <a:srgbClr val="664B34"/>
      </a:lt1>
      <a:dk2>
        <a:srgbClr val="887C62"/>
      </a:dk2>
      <a:lt2>
        <a:srgbClr val="D4CBBB"/>
      </a:lt2>
      <a:accent1>
        <a:srgbClr val="E7E2D6"/>
      </a:accent1>
      <a:accent2>
        <a:srgbClr val="F3F3F3"/>
      </a:accent2>
      <a:accent3>
        <a:srgbClr val="E2B0A6"/>
      </a:accent3>
      <a:accent4>
        <a:srgbClr val="FFFFFF"/>
      </a:accent4>
      <a:accent5>
        <a:srgbClr val="FFFFFF"/>
      </a:accent5>
      <a:accent6>
        <a:srgbClr val="FFFFFF"/>
      </a:accent6>
      <a:hlink>
        <a:srgbClr val="1E1E1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3388</Words>
  <Application>Microsoft Office PowerPoint</Application>
  <PresentationFormat>On-screen Show (16:9)</PresentationFormat>
  <Paragraphs>283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Nunito Light</vt:lpstr>
      <vt:lpstr>Source Sans Pro</vt:lpstr>
      <vt:lpstr>Kulim Park SemiBold</vt:lpstr>
      <vt:lpstr>Wingdings</vt:lpstr>
      <vt:lpstr>Kulim Park</vt:lpstr>
      <vt:lpstr>Manrope</vt:lpstr>
      <vt:lpstr>Minimalist Korean Aesthetic Pitch Deck by Slidesgo</vt:lpstr>
      <vt:lpstr>AKUNTANSI INTERNATIONAL</vt:lpstr>
      <vt:lpstr>BAB 1 - PENDAHULUAN</vt:lpstr>
      <vt:lpstr>Perkembangan Historis (Hal. 2–3)</vt:lpstr>
      <vt:lpstr>Faktor Kontemporer (Hal. 3–5)</vt:lpstr>
      <vt:lpstr>PowerPoint Presentation</vt:lpstr>
      <vt:lpstr>PowerPoint Presentation</vt:lpstr>
      <vt:lpstr>PowerPoint Presentation</vt:lpstr>
      <vt:lpstr>PowerPoint Presentation</vt:lpstr>
      <vt:lpstr>Tabel di atas menunjukkan laba bersih dan ekuitas Electrolux (Swedia) yang disajikan dalam IFRS, kemudian disesuaikan ke GAAP AS.  Dari data di atas kita dapat melihat bahwa :  Laba Bersih 2005: IFRS = 1.763 GAAP AS = 1.528  Ekuitas 2005:  IFRS = 25.888 GAAP AS = 25.057  maka : ROE menurut IFRS = 7,1% ROE menurut US GAAP = 6,1%.  Selisih 1% terlihat tampak kecil, namun untuk analisis investor, perbedaan ini sangat signifikan.  Perbedaan standar akuntansi membuat investor, kreditor, dan analis keuangan harus berhati-hati. Jika tidak, analisis bisa salah karena menganggap perusahaan “lebih baik” hanya karena standar akuntansi yang dipakai berbeda.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STUDI KASUS 1-1 (hal. 41-42)</vt:lpstr>
      <vt:lpstr>JAWABAN STUDI KASUS</vt:lpstr>
      <vt:lpstr>STUDI KASUS 1-2 (hal. 42-43)</vt:lpstr>
      <vt:lpstr>JAWABAN STUDI KASUS</vt:lpstr>
      <vt:lpstr>KESIMPULAN</vt:lpstr>
      <vt:lpstr>KESIMPULAN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INTERNATIONAL</dc:title>
  <dc:creator>sitsa</dc:creator>
  <cp:lastModifiedBy>Siti Sarah</cp:lastModifiedBy>
  <cp:revision>15</cp:revision>
  <dcterms:modified xsi:type="dcterms:W3CDTF">2025-10-01T12:12:47Z</dcterms:modified>
</cp:coreProperties>
</file>